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x="18288000" cy="10287000"/>
  <p:notesSz cx="6858000" cy="9144000"/>
  <p:embeddedFontLst>
    <p:embeddedFont>
      <p:font typeface="League Spartan" charset="1" panose="00000800000000000000"/>
      <p:regular r:id="rId28"/>
    </p:embeddedFont>
    <p:embeddedFont>
      <p:font typeface="Agrandir Narrow Ultra-Bold" charset="1" panose="00000906000000000000"/>
      <p:regular r:id="rId29"/>
    </p:embeddedFont>
    <p:embeddedFont>
      <p:font typeface="Lucidity Condensed" charset="1" panose="00000600000000000000"/>
      <p:regular r:id="rId30"/>
    </p:embeddedFont>
    <p:embeddedFont>
      <p:font typeface="Inter" charset="1" panose="020B0502030000000004"/>
      <p:regular r:id="rId31"/>
    </p:embeddedFont>
    <p:embeddedFont>
      <p:font typeface="ABeeZee Bold" charset="1" panose="02000000000000000000"/>
      <p:regular r:id="rId32"/>
    </p:embeddedFont>
    <p:embeddedFont>
      <p:font typeface="Canva Sans" charset="1" panose="020B0503030501040103"/>
      <p:regular r:id="rId33"/>
    </p:embeddedFont>
    <p:embeddedFont>
      <p:font typeface="Canva Sans Bold" charset="1" panose="020B0803030501040103"/>
      <p:regular r:id="rId34"/>
    </p:embeddedFont>
    <p:embeddedFont>
      <p:font typeface="Open Sans Light Bold" charset="1" panose="020B0806030504020204"/>
      <p:regular r:id="rId35"/>
    </p:embeddedFont>
    <p:embeddedFont>
      <p:font typeface="Inter Bold" charset="1" panose="020B0802030000000004"/>
      <p:regular r:id="rId36"/>
    </p:embeddedFont>
    <p:embeddedFont>
      <p:font typeface="Garet" charset="1" panose="00000000000000000000"/>
      <p:regular r:id="rId37"/>
    </p:embeddedFont>
    <p:embeddedFont>
      <p:font typeface="Garet Bold" charset="1" panose="00000000000000000000"/>
      <p:regular r:id="rId38"/>
    </p:embeddedFont>
    <p:embeddedFont>
      <p:font typeface="Della Respira" charset="1" panose="02000603000000000000"/>
      <p:regular r:id="rId3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13" Target="../media/image12.png" Type="http://schemas.openxmlformats.org/officeDocument/2006/relationships/image"/><Relationship Id="rId14" Target="../media/image13.png" Type="http://schemas.openxmlformats.org/officeDocument/2006/relationships/image"/><Relationship Id="rId15" Target="../media/image14.svg" Type="http://schemas.openxmlformats.org/officeDocument/2006/relationships/image"/><Relationship Id="rId16" Target="../media/image15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18.png" Type="http://schemas.openxmlformats.org/officeDocument/2006/relationships/image"/><Relationship Id="rId5" Target="../media/image19.svg" Type="http://schemas.openxmlformats.org/officeDocument/2006/relationships/image"/><Relationship Id="rId6" Target="../media/image8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18.png" Type="http://schemas.openxmlformats.org/officeDocument/2006/relationships/image"/><Relationship Id="rId5" Target="../media/image19.svg" Type="http://schemas.openxmlformats.org/officeDocument/2006/relationships/image"/><Relationship Id="rId6" Target="../media/image8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18.png" Type="http://schemas.openxmlformats.org/officeDocument/2006/relationships/image"/><Relationship Id="rId5" Target="../media/image19.svg" Type="http://schemas.openxmlformats.org/officeDocument/2006/relationships/image"/><Relationship Id="rId6" Target="../media/image8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1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15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15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15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15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15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jpeg" Type="http://schemas.openxmlformats.org/officeDocument/2006/relationships/image"/><Relationship Id="rId3" Target="../media/image24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jpeg" Type="http://schemas.openxmlformats.org/officeDocument/2006/relationships/image"/><Relationship Id="rId3" Target="../media/image24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Relationship Id="rId3" Target="../media/image27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18.png" Type="http://schemas.openxmlformats.org/officeDocument/2006/relationships/image"/><Relationship Id="rId5" Target="../media/image19.svg" Type="http://schemas.openxmlformats.org/officeDocument/2006/relationships/image"/><Relationship Id="rId6" Target="../media/image8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18.png" Type="http://schemas.openxmlformats.org/officeDocument/2006/relationships/image"/><Relationship Id="rId5" Target="../media/image19.svg" Type="http://schemas.openxmlformats.org/officeDocument/2006/relationships/image"/><Relationship Id="rId6" Target="../media/image8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8BAED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334738" y="2066319"/>
            <a:ext cx="11559342" cy="2879767"/>
            <a:chOff x="0" y="0"/>
            <a:chExt cx="3044436" cy="75845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044436" cy="758457"/>
            </a:xfrm>
            <a:custGeom>
              <a:avLst/>
              <a:gdLst/>
              <a:ahLst/>
              <a:cxnLst/>
              <a:rect r="r" b="b" t="t" l="l"/>
              <a:pathLst>
                <a:path h="758457" w="3044436">
                  <a:moveTo>
                    <a:pt x="16744" y="0"/>
                  </a:moveTo>
                  <a:lnTo>
                    <a:pt x="3027692" y="0"/>
                  </a:lnTo>
                  <a:cubicBezTo>
                    <a:pt x="3036939" y="0"/>
                    <a:pt x="3044436" y="7496"/>
                    <a:pt x="3044436" y="16744"/>
                  </a:cubicBezTo>
                  <a:lnTo>
                    <a:pt x="3044436" y="741713"/>
                  </a:lnTo>
                  <a:cubicBezTo>
                    <a:pt x="3044436" y="750961"/>
                    <a:pt x="3036939" y="758457"/>
                    <a:pt x="3027692" y="758457"/>
                  </a:cubicBezTo>
                  <a:lnTo>
                    <a:pt x="16744" y="758457"/>
                  </a:lnTo>
                  <a:cubicBezTo>
                    <a:pt x="12303" y="758457"/>
                    <a:pt x="8044" y="756693"/>
                    <a:pt x="4904" y="753553"/>
                  </a:cubicBezTo>
                  <a:cubicBezTo>
                    <a:pt x="1764" y="750413"/>
                    <a:pt x="0" y="746154"/>
                    <a:pt x="0" y="741713"/>
                  </a:cubicBezTo>
                  <a:lnTo>
                    <a:pt x="0" y="16744"/>
                  </a:lnTo>
                  <a:cubicBezTo>
                    <a:pt x="0" y="7496"/>
                    <a:pt x="7496" y="0"/>
                    <a:pt x="16744" y="0"/>
                  </a:cubicBezTo>
                  <a:close/>
                </a:path>
              </a:pathLst>
            </a:custGeom>
            <a:solidFill>
              <a:srgbClr val="E4A445"/>
            </a:solidFill>
            <a:ln cap="rnd">
              <a:noFill/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95250"/>
              <a:ext cx="3044436" cy="663207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 marL="0" indent="0" lvl="0">
                <a:lnSpc>
                  <a:spcPts val="1066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3490928" y="2249987"/>
            <a:ext cx="11232230" cy="2519488"/>
            <a:chOff x="0" y="0"/>
            <a:chExt cx="2958283" cy="66356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958283" cy="663569"/>
            </a:xfrm>
            <a:custGeom>
              <a:avLst/>
              <a:gdLst/>
              <a:ahLst/>
              <a:cxnLst/>
              <a:rect r="r" b="b" t="t" l="l"/>
              <a:pathLst>
                <a:path h="663569" w="2958283">
                  <a:moveTo>
                    <a:pt x="17231" y="0"/>
                  </a:moveTo>
                  <a:lnTo>
                    <a:pt x="2941051" y="0"/>
                  </a:lnTo>
                  <a:cubicBezTo>
                    <a:pt x="2945621" y="0"/>
                    <a:pt x="2950004" y="1815"/>
                    <a:pt x="2953236" y="5047"/>
                  </a:cubicBezTo>
                  <a:cubicBezTo>
                    <a:pt x="2956467" y="8279"/>
                    <a:pt x="2958283" y="12661"/>
                    <a:pt x="2958283" y="17231"/>
                  </a:cubicBezTo>
                  <a:lnTo>
                    <a:pt x="2958283" y="646337"/>
                  </a:lnTo>
                  <a:cubicBezTo>
                    <a:pt x="2958283" y="650907"/>
                    <a:pt x="2956467" y="655290"/>
                    <a:pt x="2953236" y="658522"/>
                  </a:cubicBezTo>
                  <a:cubicBezTo>
                    <a:pt x="2950004" y="661753"/>
                    <a:pt x="2945621" y="663569"/>
                    <a:pt x="2941051" y="663569"/>
                  </a:cubicBezTo>
                  <a:lnTo>
                    <a:pt x="17231" y="663569"/>
                  </a:lnTo>
                  <a:cubicBezTo>
                    <a:pt x="12661" y="663569"/>
                    <a:pt x="8279" y="661753"/>
                    <a:pt x="5047" y="658522"/>
                  </a:cubicBezTo>
                  <a:cubicBezTo>
                    <a:pt x="1815" y="655290"/>
                    <a:pt x="0" y="650907"/>
                    <a:pt x="0" y="646337"/>
                  </a:cubicBezTo>
                  <a:lnTo>
                    <a:pt x="0" y="17231"/>
                  </a:lnTo>
                  <a:cubicBezTo>
                    <a:pt x="0" y="12661"/>
                    <a:pt x="1815" y="8279"/>
                    <a:pt x="5047" y="5047"/>
                  </a:cubicBezTo>
                  <a:cubicBezTo>
                    <a:pt x="8279" y="1815"/>
                    <a:pt x="12661" y="0"/>
                    <a:pt x="17231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95250"/>
              <a:ext cx="2958283" cy="568319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 marL="0" indent="0" lvl="0">
                <a:lnSpc>
                  <a:spcPts val="10669"/>
                </a:lnSpc>
                <a:spcBef>
                  <a:spcPct val="0"/>
                </a:spcBef>
              </a:pPr>
              <a:r>
                <a:rPr lang="en-US" sz="9699">
                  <a:solidFill>
                    <a:srgbClr val="2B3D72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Sensor      Squad</a:t>
              </a: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7415840" y="4954976"/>
            <a:ext cx="3133813" cy="4650339"/>
          </a:xfrm>
          <a:custGeom>
            <a:avLst/>
            <a:gdLst/>
            <a:ahLst/>
            <a:cxnLst/>
            <a:rect r="r" b="b" t="t" l="l"/>
            <a:pathLst>
              <a:path h="4650339" w="3133813">
                <a:moveTo>
                  <a:pt x="0" y="0"/>
                </a:moveTo>
                <a:lnTo>
                  <a:pt x="3133813" y="0"/>
                </a:lnTo>
                <a:lnTo>
                  <a:pt x="3133813" y="4650339"/>
                </a:lnTo>
                <a:lnTo>
                  <a:pt x="0" y="465033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308" t="0" r="-2308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1855922">
            <a:off x="11866392" y="505162"/>
            <a:ext cx="7189173" cy="1267092"/>
          </a:xfrm>
          <a:custGeom>
            <a:avLst/>
            <a:gdLst/>
            <a:ahLst/>
            <a:cxnLst/>
            <a:rect r="r" b="b" t="t" l="l"/>
            <a:pathLst>
              <a:path h="1267092" w="7189173">
                <a:moveTo>
                  <a:pt x="0" y="0"/>
                </a:moveTo>
                <a:lnTo>
                  <a:pt x="7189173" y="0"/>
                </a:lnTo>
                <a:lnTo>
                  <a:pt x="7189173" y="1267092"/>
                </a:lnTo>
                <a:lnTo>
                  <a:pt x="0" y="12670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0846567" y="6811077"/>
            <a:ext cx="3885764" cy="2713923"/>
            <a:chOff x="0" y="0"/>
            <a:chExt cx="1023411" cy="71477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023411" cy="714778"/>
            </a:xfrm>
            <a:custGeom>
              <a:avLst/>
              <a:gdLst/>
              <a:ahLst/>
              <a:cxnLst/>
              <a:rect r="r" b="b" t="t" l="l"/>
              <a:pathLst>
                <a:path h="714778" w="1023411">
                  <a:moveTo>
                    <a:pt x="49810" y="0"/>
                  </a:moveTo>
                  <a:lnTo>
                    <a:pt x="973602" y="0"/>
                  </a:lnTo>
                  <a:cubicBezTo>
                    <a:pt x="986812" y="0"/>
                    <a:pt x="999481" y="5248"/>
                    <a:pt x="1008822" y="14589"/>
                  </a:cubicBezTo>
                  <a:cubicBezTo>
                    <a:pt x="1018163" y="23930"/>
                    <a:pt x="1023411" y="36599"/>
                    <a:pt x="1023411" y="49810"/>
                  </a:cubicBezTo>
                  <a:lnTo>
                    <a:pt x="1023411" y="664969"/>
                  </a:lnTo>
                  <a:cubicBezTo>
                    <a:pt x="1023411" y="678179"/>
                    <a:pt x="1018163" y="690848"/>
                    <a:pt x="1008822" y="700189"/>
                  </a:cubicBezTo>
                  <a:cubicBezTo>
                    <a:pt x="999481" y="709530"/>
                    <a:pt x="986812" y="714778"/>
                    <a:pt x="973602" y="714778"/>
                  </a:cubicBezTo>
                  <a:lnTo>
                    <a:pt x="49810" y="714778"/>
                  </a:lnTo>
                  <a:cubicBezTo>
                    <a:pt x="22300" y="714778"/>
                    <a:pt x="0" y="692478"/>
                    <a:pt x="0" y="664969"/>
                  </a:cubicBezTo>
                  <a:lnTo>
                    <a:pt x="0" y="49810"/>
                  </a:lnTo>
                  <a:cubicBezTo>
                    <a:pt x="0" y="36599"/>
                    <a:pt x="5248" y="23930"/>
                    <a:pt x="14589" y="14589"/>
                  </a:cubicBezTo>
                  <a:cubicBezTo>
                    <a:pt x="23930" y="5248"/>
                    <a:pt x="36599" y="0"/>
                    <a:pt x="49810" y="0"/>
                  </a:cubicBezTo>
                  <a:close/>
                </a:path>
              </a:pathLst>
            </a:custGeom>
            <a:solidFill>
              <a:srgbClr val="E4A445"/>
            </a:solidFill>
            <a:ln cap="rnd">
              <a:noFill/>
              <a:prstDash val="solid"/>
              <a:round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95250"/>
              <a:ext cx="1023411" cy="619528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 marL="0" indent="0" lvl="0">
                <a:lnSpc>
                  <a:spcPts val="1066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8687491">
            <a:off x="13920788" y="7666588"/>
            <a:ext cx="5629820" cy="992256"/>
          </a:xfrm>
          <a:custGeom>
            <a:avLst/>
            <a:gdLst/>
            <a:ahLst/>
            <a:cxnLst/>
            <a:rect r="r" b="b" t="t" l="l"/>
            <a:pathLst>
              <a:path h="992256" w="5629820">
                <a:moveTo>
                  <a:pt x="0" y="0"/>
                </a:moveTo>
                <a:lnTo>
                  <a:pt x="5629820" y="0"/>
                </a:lnTo>
                <a:lnTo>
                  <a:pt x="5629820" y="992256"/>
                </a:lnTo>
                <a:lnTo>
                  <a:pt x="0" y="9922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3233162" y="6811077"/>
            <a:ext cx="3885764" cy="2713923"/>
            <a:chOff x="0" y="0"/>
            <a:chExt cx="1023411" cy="714778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023411" cy="714778"/>
            </a:xfrm>
            <a:custGeom>
              <a:avLst/>
              <a:gdLst/>
              <a:ahLst/>
              <a:cxnLst/>
              <a:rect r="r" b="b" t="t" l="l"/>
              <a:pathLst>
                <a:path h="714778" w="1023411">
                  <a:moveTo>
                    <a:pt x="49810" y="0"/>
                  </a:moveTo>
                  <a:lnTo>
                    <a:pt x="973602" y="0"/>
                  </a:lnTo>
                  <a:cubicBezTo>
                    <a:pt x="986812" y="0"/>
                    <a:pt x="999481" y="5248"/>
                    <a:pt x="1008822" y="14589"/>
                  </a:cubicBezTo>
                  <a:cubicBezTo>
                    <a:pt x="1018163" y="23930"/>
                    <a:pt x="1023411" y="36599"/>
                    <a:pt x="1023411" y="49810"/>
                  </a:cubicBezTo>
                  <a:lnTo>
                    <a:pt x="1023411" y="664969"/>
                  </a:lnTo>
                  <a:cubicBezTo>
                    <a:pt x="1023411" y="678179"/>
                    <a:pt x="1018163" y="690848"/>
                    <a:pt x="1008822" y="700189"/>
                  </a:cubicBezTo>
                  <a:cubicBezTo>
                    <a:pt x="999481" y="709530"/>
                    <a:pt x="986812" y="714778"/>
                    <a:pt x="973602" y="714778"/>
                  </a:cubicBezTo>
                  <a:lnTo>
                    <a:pt x="49810" y="714778"/>
                  </a:lnTo>
                  <a:cubicBezTo>
                    <a:pt x="22300" y="714778"/>
                    <a:pt x="0" y="692478"/>
                    <a:pt x="0" y="664969"/>
                  </a:cubicBezTo>
                  <a:lnTo>
                    <a:pt x="0" y="49810"/>
                  </a:lnTo>
                  <a:cubicBezTo>
                    <a:pt x="0" y="36599"/>
                    <a:pt x="5248" y="23930"/>
                    <a:pt x="14589" y="14589"/>
                  </a:cubicBezTo>
                  <a:cubicBezTo>
                    <a:pt x="23930" y="5248"/>
                    <a:pt x="36599" y="0"/>
                    <a:pt x="49810" y="0"/>
                  </a:cubicBezTo>
                  <a:close/>
                </a:path>
              </a:pathLst>
            </a:custGeom>
            <a:solidFill>
              <a:srgbClr val="E4A445"/>
            </a:solidFill>
            <a:ln cap="rnd">
              <a:noFill/>
              <a:prstDash val="solid"/>
              <a:round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95250"/>
              <a:ext cx="1023411" cy="619528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 marL="0" indent="0" lvl="0">
                <a:lnSpc>
                  <a:spcPts val="1066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3334738" y="6912242"/>
            <a:ext cx="3687174" cy="2519488"/>
            <a:chOff x="0" y="0"/>
            <a:chExt cx="971108" cy="663569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971107" cy="663569"/>
            </a:xfrm>
            <a:custGeom>
              <a:avLst/>
              <a:gdLst/>
              <a:ahLst/>
              <a:cxnLst/>
              <a:rect r="r" b="b" t="t" l="l"/>
              <a:pathLst>
                <a:path h="663569" w="971107">
                  <a:moveTo>
                    <a:pt x="52492" y="0"/>
                  </a:moveTo>
                  <a:lnTo>
                    <a:pt x="918615" y="0"/>
                  </a:lnTo>
                  <a:cubicBezTo>
                    <a:pt x="932537" y="0"/>
                    <a:pt x="945889" y="5530"/>
                    <a:pt x="955733" y="15375"/>
                  </a:cubicBezTo>
                  <a:cubicBezTo>
                    <a:pt x="965577" y="25219"/>
                    <a:pt x="971107" y="38570"/>
                    <a:pt x="971107" y="52492"/>
                  </a:cubicBezTo>
                  <a:lnTo>
                    <a:pt x="971107" y="611077"/>
                  </a:lnTo>
                  <a:cubicBezTo>
                    <a:pt x="971107" y="640067"/>
                    <a:pt x="947606" y="663569"/>
                    <a:pt x="918615" y="663569"/>
                  </a:cubicBezTo>
                  <a:lnTo>
                    <a:pt x="52492" y="663569"/>
                  </a:lnTo>
                  <a:cubicBezTo>
                    <a:pt x="38570" y="663569"/>
                    <a:pt x="25219" y="658038"/>
                    <a:pt x="15375" y="648194"/>
                  </a:cubicBezTo>
                  <a:cubicBezTo>
                    <a:pt x="5530" y="638350"/>
                    <a:pt x="0" y="624998"/>
                    <a:pt x="0" y="611077"/>
                  </a:cubicBezTo>
                  <a:lnTo>
                    <a:pt x="0" y="52492"/>
                  </a:lnTo>
                  <a:cubicBezTo>
                    <a:pt x="0" y="23502"/>
                    <a:pt x="23502" y="0"/>
                    <a:pt x="52492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95250"/>
              <a:ext cx="971108" cy="568319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 marL="0" indent="0" lvl="0">
                <a:lnSpc>
                  <a:spcPts val="1066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20" id="20"/>
          <p:cNvSpPr/>
          <p:nvPr/>
        </p:nvSpPr>
        <p:spPr>
          <a:xfrm flipH="false" flipV="false" rot="0">
            <a:off x="3680079" y="7269527"/>
            <a:ext cx="2996491" cy="1885065"/>
          </a:xfrm>
          <a:custGeom>
            <a:avLst/>
            <a:gdLst/>
            <a:ahLst/>
            <a:cxnLst/>
            <a:rect r="r" b="b" t="t" l="l"/>
            <a:pathLst>
              <a:path h="1885065" w="2996491">
                <a:moveTo>
                  <a:pt x="0" y="0"/>
                </a:moveTo>
                <a:lnTo>
                  <a:pt x="2996491" y="0"/>
                </a:lnTo>
                <a:lnTo>
                  <a:pt x="2996491" y="1885065"/>
                </a:lnTo>
                <a:lnTo>
                  <a:pt x="0" y="18850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-2944007">
            <a:off x="15442287" y="8512343"/>
            <a:ext cx="2724657" cy="1437128"/>
          </a:xfrm>
          <a:custGeom>
            <a:avLst/>
            <a:gdLst/>
            <a:ahLst/>
            <a:cxnLst/>
            <a:rect r="r" b="b" t="t" l="l"/>
            <a:pathLst>
              <a:path h="1437128" w="2724657">
                <a:moveTo>
                  <a:pt x="0" y="0"/>
                </a:moveTo>
                <a:lnTo>
                  <a:pt x="2724658" y="0"/>
                </a:lnTo>
                <a:lnTo>
                  <a:pt x="2724658" y="1437128"/>
                </a:lnTo>
                <a:lnTo>
                  <a:pt x="0" y="143712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-99249">
            <a:off x="27840" y="8230205"/>
            <a:ext cx="1285324" cy="1947460"/>
          </a:xfrm>
          <a:custGeom>
            <a:avLst/>
            <a:gdLst/>
            <a:ahLst/>
            <a:cxnLst/>
            <a:rect r="r" b="b" t="t" l="l"/>
            <a:pathLst>
              <a:path h="1947460" w="1285324">
                <a:moveTo>
                  <a:pt x="0" y="0"/>
                </a:moveTo>
                <a:lnTo>
                  <a:pt x="1285324" y="0"/>
                </a:lnTo>
                <a:lnTo>
                  <a:pt x="1285324" y="1947460"/>
                </a:lnTo>
                <a:lnTo>
                  <a:pt x="0" y="194746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1086498">
            <a:off x="392754" y="7168344"/>
            <a:ext cx="2104099" cy="2862554"/>
          </a:xfrm>
          <a:custGeom>
            <a:avLst/>
            <a:gdLst/>
            <a:ahLst/>
            <a:cxnLst/>
            <a:rect r="r" b="b" t="t" l="l"/>
            <a:pathLst>
              <a:path h="2862554" w="2104099">
                <a:moveTo>
                  <a:pt x="0" y="0"/>
                </a:moveTo>
                <a:lnTo>
                  <a:pt x="2104099" y="0"/>
                </a:lnTo>
                <a:lnTo>
                  <a:pt x="2104099" y="2862554"/>
                </a:lnTo>
                <a:lnTo>
                  <a:pt x="0" y="286255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-3177163">
            <a:off x="15801462" y="-348864"/>
            <a:ext cx="1093922" cy="2030377"/>
          </a:xfrm>
          <a:custGeom>
            <a:avLst/>
            <a:gdLst/>
            <a:ahLst/>
            <a:cxnLst/>
            <a:rect r="r" b="b" t="t" l="l"/>
            <a:pathLst>
              <a:path h="2030377" w="1093922">
                <a:moveTo>
                  <a:pt x="0" y="0"/>
                </a:moveTo>
                <a:lnTo>
                  <a:pt x="1093922" y="0"/>
                </a:lnTo>
                <a:lnTo>
                  <a:pt x="1093922" y="2030377"/>
                </a:lnTo>
                <a:lnTo>
                  <a:pt x="0" y="203037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-2478" r="0" b="-2478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-2866849">
            <a:off x="17250033" y="8898291"/>
            <a:ext cx="557906" cy="1414048"/>
          </a:xfrm>
          <a:custGeom>
            <a:avLst/>
            <a:gdLst/>
            <a:ahLst/>
            <a:cxnLst/>
            <a:rect r="r" b="b" t="t" l="l"/>
            <a:pathLst>
              <a:path h="1414048" w="557906">
                <a:moveTo>
                  <a:pt x="0" y="0"/>
                </a:moveTo>
                <a:lnTo>
                  <a:pt x="557906" y="0"/>
                </a:lnTo>
                <a:lnTo>
                  <a:pt x="557906" y="1414048"/>
                </a:lnTo>
                <a:lnTo>
                  <a:pt x="0" y="141404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-3845084">
            <a:off x="-476081" y="-701541"/>
            <a:ext cx="3057006" cy="2927083"/>
          </a:xfrm>
          <a:custGeom>
            <a:avLst/>
            <a:gdLst/>
            <a:ahLst/>
            <a:cxnLst/>
            <a:rect r="r" b="b" t="t" l="l"/>
            <a:pathLst>
              <a:path h="2927083" w="3057006">
                <a:moveTo>
                  <a:pt x="0" y="0"/>
                </a:moveTo>
                <a:lnTo>
                  <a:pt x="3057006" y="0"/>
                </a:lnTo>
                <a:lnTo>
                  <a:pt x="3057006" y="2927082"/>
                </a:lnTo>
                <a:lnTo>
                  <a:pt x="0" y="2927082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1855922">
            <a:off x="-2848364" y="8104761"/>
            <a:ext cx="7189173" cy="1267092"/>
          </a:xfrm>
          <a:custGeom>
            <a:avLst/>
            <a:gdLst/>
            <a:ahLst/>
            <a:cxnLst/>
            <a:rect r="r" b="b" t="t" l="l"/>
            <a:pathLst>
              <a:path h="1267092" w="7189173">
                <a:moveTo>
                  <a:pt x="0" y="0"/>
                </a:moveTo>
                <a:lnTo>
                  <a:pt x="7189173" y="0"/>
                </a:lnTo>
                <a:lnTo>
                  <a:pt x="7189173" y="1267092"/>
                </a:lnTo>
                <a:lnTo>
                  <a:pt x="0" y="12670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8626514" y="2808803"/>
            <a:ext cx="1279512" cy="1401856"/>
          </a:xfrm>
          <a:custGeom>
            <a:avLst/>
            <a:gdLst/>
            <a:ahLst/>
            <a:cxnLst/>
            <a:rect r="r" b="b" t="t" l="l"/>
            <a:pathLst>
              <a:path h="1401856" w="1279512">
                <a:moveTo>
                  <a:pt x="0" y="0"/>
                </a:moveTo>
                <a:lnTo>
                  <a:pt x="1279513" y="0"/>
                </a:lnTo>
                <a:lnTo>
                  <a:pt x="1279513" y="1401856"/>
                </a:lnTo>
                <a:lnTo>
                  <a:pt x="0" y="140185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9" id="29"/>
          <p:cNvGrpSpPr/>
          <p:nvPr/>
        </p:nvGrpSpPr>
        <p:grpSpPr>
          <a:xfrm rot="0">
            <a:off x="10926086" y="6912242"/>
            <a:ext cx="3726726" cy="2519488"/>
            <a:chOff x="0" y="0"/>
            <a:chExt cx="981524" cy="663569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981524" cy="663569"/>
            </a:xfrm>
            <a:custGeom>
              <a:avLst/>
              <a:gdLst/>
              <a:ahLst/>
              <a:cxnLst/>
              <a:rect r="r" b="b" t="t" l="l"/>
              <a:pathLst>
                <a:path h="663569" w="981524">
                  <a:moveTo>
                    <a:pt x="51935" y="0"/>
                  </a:moveTo>
                  <a:lnTo>
                    <a:pt x="929589" y="0"/>
                  </a:lnTo>
                  <a:cubicBezTo>
                    <a:pt x="943363" y="0"/>
                    <a:pt x="956573" y="5472"/>
                    <a:pt x="966313" y="15211"/>
                  </a:cubicBezTo>
                  <a:cubicBezTo>
                    <a:pt x="976053" y="24951"/>
                    <a:pt x="981524" y="38161"/>
                    <a:pt x="981524" y="51935"/>
                  </a:cubicBezTo>
                  <a:lnTo>
                    <a:pt x="981524" y="611634"/>
                  </a:lnTo>
                  <a:cubicBezTo>
                    <a:pt x="981524" y="625408"/>
                    <a:pt x="976053" y="638618"/>
                    <a:pt x="966313" y="648357"/>
                  </a:cubicBezTo>
                  <a:cubicBezTo>
                    <a:pt x="956573" y="658097"/>
                    <a:pt x="943363" y="663569"/>
                    <a:pt x="929589" y="663569"/>
                  </a:cubicBezTo>
                  <a:lnTo>
                    <a:pt x="51935" y="663569"/>
                  </a:lnTo>
                  <a:cubicBezTo>
                    <a:pt x="38161" y="663569"/>
                    <a:pt x="24951" y="658097"/>
                    <a:pt x="15211" y="648357"/>
                  </a:cubicBezTo>
                  <a:cubicBezTo>
                    <a:pt x="5472" y="638618"/>
                    <a:pt x="0" y="625408"/>
                    <a:pt x="0" y="611634"/>
                  </a:cubicBezTo>
                  <a:lnTo>
                    <a:pt x="0" y="51935"/>
                  </a:lnTo>
                  <a:cubicBezTo>
                    <a:pt x="0" y="38161"/>
                    <a:pt x="5472" y="24951"/>
                    <a:pt x="15211" y="15211"/>
                  </a:cubicBezTo>
                  <a:cubicBezTo>
                    <a:pt x="24951" y="5472"/>
                    <a:pt x="38161" y="0"/>
                    <a:pt x="51935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name="TextBox 31" id="31"/>
            <p:cNvSpPr txBox="true"/>
            <p:nvPr/>
          </p:nvSpPr>
          <p:spPr>
            <a:xfrm>
              <a:off x="0" y="95250"/>
              <a:ext cx="981524" cy="568319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 marL="0" indent="0" lvl="0">
                <a:lnSpc>
                  <a:spcPts val="1066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32" id="32"/>
          <p:cNvSpPr/>
          <p:nvPr/>
        </p:nvSpPr>
        <p:spPr>
          <a:xfrm flipH="false" flipV="false" rot="0">
            <a:off x="11004965" y="7067593"/>
            <a:ext cx="3531171" cy="2230459"/>
          </a:xfrm>
          <a:custGeom>
            <a:avLst/>
            <a:gdLst/>
            <a:ahLst/>
            <a:cxnLst/>
            <a:rect r="r" b="b" t="t" l="l"/>
            <a:pathLst>
              <a:path h="2230459" w="3531171">
                <a:moveTo>
                  <a:pt x="0" y="0"/>
                </a:moveTo>
                <a:lnTo>
                  <a:pt x="3531170" y="0"/>
                </a:lnTo>
                <a:lnTo>
                  <a:pt x="3531170" y="2230459"/>
                </a:lnTo>
                <a:lnTo>
                  <a:pt x="0" y="2230459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-20224" r="0" b="-11315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8100000">
            <a:off x="-947094" y="1328605"/>
            <a:ext cx="6085187" cy="1072514"/>
          </a:xfrm>
          <a:custGeom>
            <a:avLst/>
            <a:gdLst/>
            <a:ahLst/>
            <a:cxnLst/>
            <a:rect r="r" b="b" t="t" l="l"/>
            <a:pathLst>
              <a:path h="1072514" w="6085187">
                <a:moveTo>
                  <a:pt x="0" y="0"/>
                </a:moveTo>
                <a:lnTo>
                  <a:pt x="6085188" y="0"/>
                </a:lnTo>
                <a:lnTo>
                  <a:pt x="6085188" y="1072515"/>
                </a:lnTo>
                <a:lnTo>
                  <a:pt x="0" y="10725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34" id="34"/>
          <p:cNvSpPr/>
          <p:nvPr/>
        </p:nvSpPr>
        <p:spPr>
          <a:xfrm flipH="false" flipV="false" rot="-99249">
            <a:off x="17556826" y="-100743"/>
            <a:ext cx="1285324" cy="1947460"/>
          </a:xfrm>
          <a:custGeom>
            <a:avLst/>
            <a:gdLst/>
            <a:ahLst/>
            <a:cxnLst/>
            <a:rect r="r" b="b" t="t" l="l"/>
            <a:pathLst>
              <a:path h="1947460" w="1285324">
                <a:moveTo>
                  <a:pt x="0" y="0"/>
                </a:moveTo>
                <a:lnTo>
                  <a:pt x="1285324" y="0"/>
                </a:lnTo>
                <a:lnTo>
                  <a:pt x="1285324" y="1947460"/>
                </a:lnTo>
                <a:lnTo>
                  <a:pt x="0" y="194746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8BAED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429000" y="762000"/>
            <a:ext cx="11430000" cy="1905000"/>
            <a:chOff x="0" y="0"/>
            <a:chExt cx="3010370" cy="50172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010370" cy="501728"/>
            </a:xfrm>
            <a:custGeom>
              <a:avLst/>
              <a:gdLst/>
              <a:ahLst/>
              <a:cxnLst/>
              <a:rect r="r" b="b" t="t" l="l"/>
              <a:pathLst>
                <a:path h="501728" w="3010370">
                  <a:moveTo>
                    <a:pt x="16933" y="0"/>
                  </a:moveTo>
                  <a:lnTo>
                    <a:pt x="2993437" y="0"/>
                  </a:lnTo>
                  <a:cubicBezTo>
                    <a:pt x="2997928" y="0"/>
                    <a:pt x="3002235" y="1784"/>
                    <a:pt x="3005411" y="4960"/>
                  </a:cubicBezTo>
                  <a:cubicBezTo>
                    <a:pt x="3008586" y="8135"/>
                    <a:pt x="3010370" y="12442"/>
                    <a:pt x="3010370" y="16933"/>
                  </a:cubicBezTo>
                  <a:lnTo>
                    <a:pt x="3010370" y="484795"/>
                  </a:lnTo>
                  <a:cubicBezTo>
                    <a:pt x="3010370" y="489286"/>
                    <a:pt x="3008586" y="493593"/>
                    <a:pt x="3005411" y="496769"/>
                  </a:cubicBezTo>
                  <a:cubicBezTo>
                    <a:pt x="3002235" y="499944"/>
                    <a:pt x="2997928" y="501728"/>
                    <a:pt x="2993437" y="501728"/>
                  </a:cubicBezTo>
                  <a:lnTo>
                    <a:pt x="16933" y="501728"/>
                  </a:lnTo>
                  <a:cubicBezTo>
                    <a:pt x="12442" y="501728"/>
                    <a:pt x="8135" y="499944"/>
                    <a:pt x="4960" y="496769"/>
                  </a:cubicBezTo>
                  <a:cubicBezTo>
                    <a:pt x="1784" y="493593"/>
                    <a:pt x="0" y="489286"/>
                    <a:pt x="0" y="484795"/>
                  </a:cubicBezTo>
                  <a:lnTo>
                    <a:pt x="0" y="16933"/>
                  </a:lnTo>
                  <a:cubicBezTo>
                    <a:pt x="0" y="12442"/>
                    <a:pt x="1784" y="8135"/>
                    <a:pt x="4960" y="4960"/>
                  </a:cubicBezTo>
                  <a:cubicBezTo>
                    <a:pt x="8135" y="1784"/>
                    <a:pt x="12442" y="0"/>
                    <a:pt x="16933" y="0"/>
                  </a:cubicBezTo>
                  <a:close/>
                </a:path>
              </a:pathLst>
            </a:custGeom>
            <a:solidFill>
              <a:srgbClr val="F2C748"/>
            </a:solidFill>
            <a:ln cap="rnd">
              <a:noFill/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66675"/>
              <a:ext cx="3010370" cy="435053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 marL="0" indent="0" lvl="0">
                <a:lnSpc>
                  <a:spcPts val="8579"/>
                </a:lnSpc>
              </a:pPr>
              <a:r>
                <a:rPr lang="en-US" sz="7799">
                  <a:solidFill>
                    <a:srgbClr val="000001"/>
                  </a:solidFill>
                  <a:latin typeface="ABeeZee Bold"/>
                  <a:ea typeface="ABeeZee Bold"/>
                  <a:cs typeface="ABeeZee Bold"/>
                  <a:sym typeface="ABeeZee Bold"/>
                </a:rPr>
                <a:t>Writing instructions 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3429000" y="3048005"/>
            <a:ext cx="11430000" cy="6476995"/>
            <a:chOff x="0" y="0"/>
            <a:chExt cx="3010370" cy="170587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010370" cy="1705875"/>
            </a:xfrm>
            <a:custGeom>
              <a:avLst/>
              <a:gdLst/>
              <a:ahLst/>
              <a:cxnLst/>
              <a:rect r="r" b="b" t="t" l="l"/>
              <a:pathLst>
                <a:path h="1705875" w="3010370">
                  <a:moveTo>
                    <a:pt x="16933" y="0"/>
                  </a:moveTo>
                  <a:lnTo>
                    <a:pt x="2993437" y="0"/>
                  </a:lnTo>
                  <a:cubicBezTo>
                    <a:pt x="2997928" y="0"/>
                    <a:pt x="3002235" y="1784"/>
                    <a:pt x="3005411" y="4960"/>
                  </a:cubicBezTo>
                  <a:cubicBezTo>
                    <a:pt x="3008586" y="8135"/>
                    <a:pt x="3010370" y="12442"/>
                    <a:pt x="3010370" y="16933"/>
                  </a:cubicBezTo>
                  <a:lnTo>
                    <a:pt x="3010370" y="1688942"/>
                  </a:lnTo>
                  <a:cubicBezTo>
                    <a:pt x="3010370" y="1693433"/>
                    <a:pt x="3008586" y="1697740"/>
                    <a:pt x="3005411" y="1700916"/>
                  </a:cubicBezTo>
                  <a:cubicBezTo>
                    <a:pt x="3002235" y="1704091"/>
                    <a:pt x="2997928" y="1705875"/>
                    <a:pt x="2993437" y="1705875"/>
                  </a:cubicBezTo>
                  <a:lnTo>
                    <a:pt x="16933" y="1705875"/>
                  </a:lnTo>
                  <a:cubicBezTo>
                    <a:pt x="12442" y="1705875"/>
                    <a:pt x="8135" y="1704091"/>
                    <a:pt x="4960" y="1700916"/>
                  </a:cubicBezTo>
                  <a:cubicBezTo>
                    <a:pt x="1784" y="1697740"/>
                    <a:pt x="0" y="1693433"/>
                    <a:pt x="0" y="1688942"/>
                  </a:cubicBezTo>
                  <a:lnTo>
                    <a:pt x="0" y="16933"/>
                  </a:lnTo>
                  <a:cubicBezTo>
                    <a:pt x="0" y="12442"/>
                    <a:pt x="1784" y="8135"/>
                    <a:pt x="4960" y="4960"/>
                  </a:cubicBezTo>
                  <a:cubicBezTo>
                    <a:pt x="8135" y="1784"/>
                    <a:pt x="12442" y="0"/>
                    <a:pt x="16933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3010370" cy="1743975"/>
            </a:xfrm>
            <a:prstGeom prst="rect">
              <a:avLst/>
            </a:prstGeom>
          </p:spPr>
          <p:txBody>
            <a:bodyPr anchor="ctr" rtlCol="false" tIns="101600" lIns="101600" bIns="101600" rIns="101600"/>
            <a:lstStyle/>
            <a:p>
              <a:pPr algn="ctr" marL="0" indent="0" lvl="0">
                <a:lnSpc>
                  <a:spcPts val="519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-2118277">
            <a:off x="13233629" y="3563344"/>
            <a:ext cx="3250743" cy="4610982"/>
          </a:xfrm>
          <a:custGeom>
            <a:avLst/>
            <a:gdLst/>
            <a:ahLst/>
            <a:cxnLst/>
            <a:rect r="r" b="b" t="t" l="l"/>
            <a:pathLst>
              <a:path h="4610982" w="3250743">
                <a:moveTo>
                  <a:pt x="0" y="0"/>
                </a:moveTo>
                <a:lnTo>
                  <a:pt x="3250742" y="0"/>
                </a:lnTo>
                <a:lnTo>
                  <a:pt x="3250742" y="4610983"/>
                </a:lnTo>
                <a:lnTo>
                  <a:pt x="0" y="461098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2210034">
            <a:off x="161785" y="3493492"/>
            <a:ext cx="5629820" cy="992256"/>
          </a:xfrm>
          <a:custGeom>
            <a:avLst/>
            <a:gdLst/>
            <a:ahLst/>
            <a:cxnLst/>
            <a:rect r="r" b="b" t="t" l="l"/>
            <a:pathLst>
              <a:path h="992256" w="5629820">
                <a:moveTo>
                  <a:pt x="0" y="0"/>
                </a:moveTo>
                <a:lnTo>
                  <a:pt x="5629820" y="0"/>
                </a:lnTo>
                <a:lnTo>
                  <a:pt x="5629820" y="992256"/>
                </a:lnTo>
                <a:lnTo>
                  <a:pt x="0" y="9922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8687491">
            <a:off x="13758590" y="9120021"/>
            <a:ext cx="5629820" cy="992256"/>
          </a:xfrm>
          <a:custGeom>
            <a:avLst/>
            <a:gdLst/>
            <a:ahLst/>
            <a:cxnLst/>
            <a:rect r="r" b="b" t="t" l="l"/>
            <a:pathLst>
              <a:path h="992256" w="5629820">
                <a:moveTo>
                  <a:pt x="0" y="0"/>
                </a:moveTo>
                <a:lnTo>
                  <a:pt x="5629820" y="0"/>
                </a:lnTo>
                <a:lnTo>
                  <a:pt x="5629820" y="992256"/>
                </a:lnTo>
                <a:lnTo>
                  <a:pt x="0" y="9922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6476688" y="6260731"/>
            <a:ext cx="257487" cy="342900"/>
          </a:xfrm>
          <a:custGeom>
            <a:avLst/>
            <a:gdLst/>
            <a:ahLst/>
            <a:cxnLst/>
            <a:rect r="r" b="b" t="t" l="l"/>
            <a:pathLst>
              <a:path h="342900" w="257487">
                <a:moveTo>
                  <a:pt x="0" y="0"/>
                </a:moveTo>
                <a:lnTo>
                  <a:pt x="257487" y="0"/>
                </a:lnTo>
                <a:lnTo>
                  <a:pt x="257487" y="342900"/>
                </a:lnTo>
                <a:lnTo>
                  <a:pt x="0" y="3429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3821530" y="4274232"/>
            <a:ext cx="10165977" cy="42657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75"/>
              </a:lnSpc>
            </a:pPr>
            <a:r>
              <a:rPr lang="en-US" sz="4482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Pressure Sensor:</a:t>
            </a:r>
          </a:p>
          <a:p>
            <a:pPr algn="ctr">
              <a:lnSpc>
                <a:spcPts val="5995"/>
              </a:lnSpc>
            </a:pPr>
          </a:p>
          <a:p>
            <a:pPr algn="ctr">
              <a:lnSpc>
                <a:spcPts val="5435"/>
              </a:lnSpc>
            </a:pPr>
            <a:r>
              <a:rPr lang="en-US" sz="3882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The pressure sensor is connected to the analog input A0 on the Arduino.</a:t>
            </a:r>
          </a:p>
          <a:p>
            <a:pPr algn="ctr">
              <a:lnSpc>
                <a:spcPts val="5435"/>
              </a:lnSpc>
            </a:pPr>
          </a:p>
          <a:p>
            <a:pPr algn="ctr">
              <a:lnSpc>
                <a:spcPts val="5435"/>
              </a:lnSpc>
            </a:pPr>
          </a:p>
        </p:txBody>
      </p:sp>
      <p:sp>
        <p:nvSpPr>
          <p:cNvPr name="Freeform 13" id="13"/>
          <p:cNvSpPr/>
          <p:nvPr/>
        </p:nvSpPr>
        <p:spPr>
          <a:xfrm flipH="false" flipV="false" rot="1562796">
            <a:off x="2376950" y="7156079"/>
            <a:ext cx="2104099" cy="2862554"/>
          </a:xfrm>
          <a:custGeom>
            <a:avLst/>
            <a:gdLst/>
            <a:ahLst/>
            <a:cxnLst/>
            <a:rect r="r" b="b" t="t" l="l"/>
            <a:pathLst>
              <a:path h="2862554" w="2104099">
                <a:moveTo>
                  <a:pt x="0" y="0"/>
                </a:moveTo>
                <a:lnTo>
                  <a:pt x="2104100" y="0"/>
                </a:lnTo>
                <a:lnTo>
                  <a:pt x="2104100" y="2862554"/>
                </a:lnTo>
                <a:lnTo>
                  <a:pt x="0" y="286255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  <p:transition spd="med">
    <p:fade/>
  </p:transition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8BAED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429000" y="762000"/>
            <a:ext cx="11430000" cy="1905000"/>
            <a:chOff x="0" y="0"/>
            <a:chExt cx="3010370" cy="50172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010370" cy="501728"/>
            </a:xfrm>
            <a:custGeom>
              <a:avLst/>
              <a:gdLst/>
              <a:ahLst/>
              <a:cxnLst/>
              <a:rect r="r" b="b" t="t" l="l"/>
              <a:pathLst>
                <a:path h="501728" w="3010370">
                  <a:moveTo>
                    <a:pt x="16933" y="0"/>
                  </a:moveTo>
                  <a:lnTo>
                    <a:pt x="2993437" y="0"/>
                  </a:lnTo>
                  <a:cubicBezTo>
                    <a:pt x="2997928" y="0"/>
                    <a:pt x="3002235" y="1784"/>
                    <a:pt x="3005411" y="4960"/>
                  </a:cubicBezTo>
                  <a:cubicBezTo>
                    <a:pt x="3008586" y="8135"/>
                    <a:pt x="3010370" y="12442"/>
                    <a:pt x="3010370" y="16933"/>
                  </a:cubicBezTo>
                  <a:lnTo>
                    <a:pt x="3010370" y="484795"/>
                  </a:lnTo>
                  <a:cubicBezTo>
                    <a:pt x="3010370" y="489286"/>
                    <a:pt x="3008586" y="493593"/>
                    <a:pt x="3005411" y="496769"/>
                  </a:cubicBezTo>
                  <a:cubicBezTo>
                    <a:pt x="3002235" y="499944"/>
                    <a:pt x="2997928" y="501728"/>
                    <a:pt x="2993437" y="501728"/>
                  </a:cubicBezTo>
                  <a:lnTo>
                    <a:pt x="16933" y="501728"/>
                  </a:lnTo>
                  <a:cubicBezTo>
                    <a:pt x="12442" y="501728"/>
                    <a:pt x="8135" y="499944"/>
                    <a:pt x="4960" y="496769"/>
                  </a:cubicBezTo>
                  <a:cubicBezTo>
                    <a:pt x="1784" y="493593"/>
                    <a:pt x="0" y="489286"/>
                    <a:pt x="0" y="484795"/>
                  </a:cubicBezTo>
                  <a:lnTo>
                    <a:pt x="0" y="16933"/>
                  </a:lnTo>
                  <a:cubicBezTo>
                    <a:pt x="0" y="12442"/>
                    <a:pt x="1784" y="8135"/>
                    <a:pt x="4960" y="4960"/>
                  </a:cubicBezTo>
                  <a:cubicBezTo>
                    <a:pt x="8135" y="1784"/>
                    <a:pt x="12442" y="0"/>
                    <a:pt x="16933" y="0"/>
                  </a:cubicBezTo>
                  <a:close/>
                </a:path>
              </a:pathLst>
            </a:custGeom>
            <a:solidFill>
              <a:srgbClr val="F2C748"/>
            </a:solidFill>
            <a:ln cap="rnd">
              <a:noFill/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66675"/>
              <a:ext cx="3010370" cy="435053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 marL="0" indent="0" lvl="0">
                <a:lnSpc>
                  <a:spcPts val="8579"/>
                </a:lnSpc>
              </a:pPr>
              <a:r>
                <a:rPr lang="en-US" sz="7799">
                  <a:solidFill>
                    <a:srgbClr val="000001"/>
                  </a:solidFill>
                  <a:latin typeface="ABeeZee Bold"/>
                  <a:ea typeface="ABeeZee Bold"/>
                  <a:cs typeface="ABeeZee Bold"/>
                  <a:sym typeface="ABeeZee Bold"/>
                </a:rPr>
                <a:t>Writing instructions 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3429000" y="3048005"/>
            <a:ext cx="11430000" cy="6476995"/>
            <a:chOff x="0" y="0"/>
            <a:chExt cx="3010370" cy="170587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010370" cy="1705875"/>
            </a:xfrm>
            <a:custGeom>
              <a:avLst/>
              <a:gdLst/>
              <a:ahLst/>
              <a:cxnLst/>
              <a:rect r="r" b="b" t="t" l="l"/>
              <a:pathLst>
                <a:path h="1705875" w="3010370">
                  <a:moveTo>
                    <a:pt x="16933" y="0"/>
                  </a:moveTo>
                  <a:lnTo>
                    <a:pt x="2993437" y="0"/>
                  </a:lnTo>
                  <a:cubicBezTo>
                    <a:pt x="2997928" y="0"/>
                    <a:pt x="3002235" y="1784"/>
                    <a:pt x="3005411" y="4960"/>
                  </a:cubicBezTo>
                  <a:cubicBezTo>
                    <a:pt x="3008586" y="8135"/>
                    <a:pt x="3010370" y="12442"/>
                    <a:pt x="3010370" y="16933"/>
                  </a:cubicBezTo>
                  <a:lnTo>
                    <a:pt x="3010370" y="1688942"/>
                  </a:lnTo>
                  <a:cubicBezTo>
                    <a:pt x="3010370" y="1693433"/>
                    <a:pt x="3008586" y="1697740"/>
                    <a:pt x="3005411" y="1700916"/>
                  </a:cubicBezTo>
                  <a:cubicBezTo>
                    <a:pt x="3002235" y="1704091"/>
                    <a:pt x="2997928" y="1705875"/>
                    <a:pt x="2993437" y="1705875"/>
                  </a:cubicBezTo>
                  <a:lnTo>
                    <a:pt x="16933" y="1705875"/>
                  </a:lnTo>
                  <a:cubicBezTo>
                    <a:pt x="12442" y="1705875"/>
                    <a:pt x="8135" y="1704091"/>
                    <a:pt x="4960" y="1700916"/>
                  </a:cubicBezTo>
                  <a:cubicBezTo>
                    <a:pt x="1784" y="1697740"/>
                    <a:pt x="0" y="1693433"/>
                    <a:pt x="0" y="1688942"/>
                  </a:cubicBezTo>
                  <a:lnTo>
                    <a:pt x="0" y="16933"/>
                  </a:lnTo>
                  <a:cubicBezTo>
                    <a:pt x="0" y="12442"/>
                    <a:pt x="1784" y="8135"/>
                    <a:pt x="4960" y="4960"/>
                  </a:cubicBezTo>
                  <a:cubicBezTo>
                    <a:pt x="8135" y="1784"/>
                    <a:pt x="12442" y="0"/>
                    <a:pt x="16933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3010370" cy="1743975"/>
            </a:xfrm>
            <a:prstGeom prst="rect">
              <a:avLst/>
            </a:prstGeom>
          </p:spPr>
          <p:txBody>
            <a:bodyPr anchor="ctr" rtlCol="false" tIns="101600" lIns="101600" bIns="101600" rIns="101600"/>
            <a:lstStyle/>
            <a:p>
              <a:pPr algn="ctr" marL="0" indent="0" lvl="0">
                <a:lnSpc>
                  <a:spcPts val="519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-2118277">
            <a:off x="13233629" y="3563344"/>
            <a:ext cx="3250743" cy="4610982"/>
          </a:xfrm>
          <a:custGeom>
            <a:avLst/>
            <a:gdLst/>
            <a:ahLst/>
            <a:cxnLst/>
            <a:rect r="r" b="b" t="t" l="l"/>
            <a:pathLst>
              <a:path h="4610982" w="3250743">
                <a:moveTo>
                  <a:pt x="0" y="0"/>
                </a:moveTo>
                <a:lnTo>
                  <a:pt x="3250742" y="0"/>
                </a:lnTo>
                <a:lnTo>
                  <a:pt x="3250742" y="4610983"/>
                </a:lnTo>
                <a:lnTo>
                  <a:pt x="0" y="461098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2210034">
            <a:off x="-148182" y="3000442"/>
            <a:ext cx="5629820" cy="894143"/>
          </a:xfrm>
          <a:custGeom>
            <a:avLst/>
            <a:gdLst/>
            <a:ahLst/>
            <a:cxnLst/>
            <a:rect r="r" b="b" t="t" l="l"/>
            <a:pathLst>
              <a:path h="894143" w="5629820">
                <a:moveTo>
                  <a:pt x="0" y="0"/>
                </a:moveTo>
                <a:lnTo>
                  <a:pt x="5629820" y="0"/>
                </a:lnTo>
                <a:lnTo>
                  <a:pt x="5629820" y="894143"/>
                </a:lnTo>
                <a:lnTo>
                  <a:pt x="0" y="89414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0972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8687491">
            <a:off x="13758590" y="9120021"/>
            <a:ext cx="5629820" cy="992256"/>
          </a:xfrm>
          <a:custGeom>
            <a:avLst/>
            <a:gdLst/>
            <a:ahLst/>
            <a:cxnLst/>
            <a:rect r="r" b="b" t="t" l="l"/>
            <a:pathLst>
              <a:path h="992256" w="5629820">
                <a:moveTo>
                  <a:pt x="0" y="0"/>
                </a:moveTo>
                <a:lnTo>
                  <a:pt x="5629820" y="0"/>
                </a:lnTo>
                <a:lnTo>
                  <a:pt x="5629820" y="992256"/>
                </a:lnTo>
                <a:lnTo>
                  <a:pt x="0" y="9922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6476688" y="6260731"/>
            <a:ext cx="257487" cy="342900"/>
          </a:xfrm>
          <a:custGeom>
            <a:avLst/>
            <a:gdLst/>
            <a:ahLst/>
            <a:cxnLst/>
            <a:rect r="r" b="b" t="t" l="l"/>
            <a:pathLst>
              <a:path h="342900" w="257487">
                <a:moveTo>
                  <a:pt x="0" y="0"/>
                </a:moveTo>
                <a:lnTo>
                  <a:pt x="257487" y="0"/>
                </a:lnTo>
                <a:lnTo>
                  <a:pt x="257487" y="342900"/>
                </a:lnTo>
                <a:lnTo>
                  <a:pt x="0" y="3429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3821530" y="3352264"/>
            <a:ext cx="10165977" cy="67269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35"/>
              </a:lnSpc>
            </a:pPr>
            <a:r>
              <a:rPr lang="en-US" sz="4882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LEDs:</a:t>
            </a:r>
          </a:p>
          <a:p>
            <a:pPr algn="ctr">
              <a:lnSpc>
                <a:spcPts val="5015"/>
              </a:lnSpc>
            </a:pPr>
            <a:r>
              <a:rPr lang="en-US" sz="3582" b="true">
                <a:solidFill>
                  <a:srgbClr val="38A744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Green LED:</a:t>
            </a:r>
          </a:p>
          <a:p>
            <a:pPr algn="ctr">
              <a:lnSpc>
                <a:spcPts val="4595"/>
              </a:lnSpc>
            </a:pPr>
            <a:r>
              <a:rPr lang="en-US" sz="3282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 - Cathode (negative) connected to ground (GND).</a:t>
            </a:r>
          </a:p>
          <a:p>
            <a:pPr algn="ctr">
              <a:lnSpc>
                <a:spcPts val="4595"/>
              </a:lnSpc>
            </a:pPr>
            <a:r>
              <a:rPr lang="en-US" sz="3282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 - Anode (positive) connected to a resistor, which is then connected to pin 10 on the Arduino.</a:t>
            </a:r>
          </a:p>
          <a:p>
            <a:pPr algn="ctr">
              <a:lnSpc>
                <a:spcPts val="5015"/>
              </a:lnSpc>
            </a:pPr>
            <a:r>
              <a:rPr lang="en-US" sz="3582" b="true">
                <a:solidFill>
                  <a:srgbClr val="A83137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- Red LED:</a:t>
            </a:r>
          </a:p>
          <a:p>
            <a:pPr algn="ctr">
              <a:lnSpc>
                <a:spcPts val="4595"/>
              </a:lnSpc>
            </a:pPr>
            <a:r>
              <a:rPr lang="en-US" sz="3282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 - Cathode (negative) connected to ground (GND).</a:t>
            </a:r>
          </a:p>
          <a:p>
            <a:pPr algn="ctr">
              <a:lnSpc>
                <a:spcPts val="4595"/>
              </a:lnSpc>
            </a:pPr>
            <a:r>
              <a:rPr lang="en-US" sz="3282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 - Anode (positive) connected to a resistor, which is then connected to pin 9 on the Arduino.</a:t>
            </a:r>
          </a:p>
          <a:p>
            <a:pPr algn="ctr">
              <a:lnSpc>
                <a:spcPts val="4455"/>
              </a:lnSpc>
            </a:pPr>
          </a:p>
          <a:p>
            <a:pPr algn="ctr">
              <a:lnSpc>
                <a:spcPts val="4455"/>
              </a:lnSpc>
            </a:pPr>
          </a:p>
        </p:txBody>
      </p:sp>
      <p:sp>
        <p:nvSpPr>
          <p:cNvPr name="Freeform 13" id="13"/>
          <p:cNvSpPr/>
          <p:nvPr/>
        </p:nvSpPr>
        <p:spPr>
          <a:xfrm flipH="false" flipV="false" rot="1562796">
            <a:off x="1956114" y="7460215"/>
            <a:ext cx="2104099" cy="2862554"/>
          </a:xfrm>
          <a:custGeom>
            <a:avLst/>
            <a:gdLst/>
            <a:ahLst/>
            <a:cxnLst/>
            <a:rect r="r" b="b" t="t" l="l"/>
            <a:pathLst>
              <a:path h="2862554" w="2104099">
                <a:moveTo>
                  <a:pt x="0" y="0"/>
                </a:moveTo>
                <a:lnTo>
                  <a:pt x="2104100" y="0"/>
                </a:lnTo>
                <a:lnTo>
                  <a:pt x="2104100" y="2862554"/>
                </a:lnTo>
                <a:lnTo>
                  <a:pt x="0" y="286255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  <p:transition spd="med">
    <p:fade/>
  </p:transition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8BAED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429000" y="762000"/>
            <a:ext cx="11430000" cy="1905000"/>
            <a:chOff x="0" y="0"/>
            <a:chExt cx="3010370" cy="50172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010370" cy="501728"/>
            </a:xfrm>
            <a:custGeom>
              <a:avLst/>
              <a:gdLst/>
              <a:ahLst/>
              <a:cxnLst/>
              <a:rect r="r" b="b" t="t" l="l"/>
              <a:pathLst>
                <a:path h="501728" w="3010370">
                  <a:moveTo>
                    <a:pt x="16933" y="0"/>
                  </a:moveTo>
                  <a:lnTo>
                    <a:pt x="2993437" y="0"/>
                  </a:lnTo>
                  <a:cubicBezTo>
                    <a:pt x="2997928" y="0"/>
                    <a:pt x="3002235" y="1784"/>
                    <a:pt x="3005411" y="4960"/>
                  </a:cubicBezTo>
                  <a:cubicBezTo>
                    <a:pt x="3008586" y="8135"/>
                    <a:pt x="3010370" y="12442"/>
                    <a:pt x="3010370" y="16933"/>
                  </a:cubicBezTo>
                  <a:lnTo>
                    <a:pt x="3010370" y="484795"/>
                  </a:lnTo>
                  <a:cubicBezTo>
                    <a:pt x="3010370" y="489286"/>
                    <a:pt x="3008586" y="493593"/>
                    <a:pt x="3005411" y="496769"/>
                  </a:cubicBezTo>
                  <a:cubicBezTo>
                    <a:pt x="3002235" y="499944"/>
                    <a:pt x="2997928" y="501728"/>
                    <a:pt x="2993437" y="501728"/>
                  </a:cubicBezTo>
                  <a:lnTo>
                    <a:pt x="16933" y="501728"/>
                  </a:lnTo>
                  <a:cubicBezTo>
                    <a:pt x="12442" y="501728"/>
                    <a:pt x="8135" y="499944"/>
                    <a:pt x="4960" y="496769"/>
                  </a:cubicBezTo>
                  <a:cubicBezTo>
                    <a:pt x="1784" y="493593"/>
                    <a:pt x="0" y="489286"/>
                    <a:pt x="0" y="484795"/>
                  </a:cubicBezTo>
                  <a:lnTo>
                    <a:pt x="0" y="16933"/>
                  </a:lnTo>
                  <a:cubicBezTo>
                    <a:pt x="0" y="12442"/>
                    <a:pt x="1784" y="8135"/>
                    <a:pt x="4960" y="4960"/>
                  </a:cubicBezTo>
                  <a:cubicBezTo>
                    <a:pt x="8135" y="1784"/>
                    <a:pt x="12442" y="0"/>
                    <a:pt x="16933" y="0"/>
                  </a:cubicBezTo>
                  <a:close/>
                </a:path>
              </a:pathLst>
            </a:custGeom>
            <a:solidFill>
              <a:srgbClr val="F2C748"/>
            </a:solidFill>
            <a:ln cap="rnd">
              <a:noFill/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66675"/>
              <a:ext cx="3010370" cy="435053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 marL="0" indent="0" lvl="0">
                <a:lnSpc>
                  <a:spcPts val="8579"/>
                </a:lnSpc>
              </a:pPr>
              <a:r>
                <a:rPr lang="en-US" sz="7799">
                  <a:solidFill>
                    <a:srgbClr val="000001"/>
                  </a:solidFill>
                  <a:latin typeface="ABeeZee Bold"/>
                  <a:ea typeface="ABeeZee Bold"/>
                  <a:cs typeface="ABeeZee Bold"/>
                  <a:sym typeface="ABeeZee Bold"/>
                </a:rPr>
                <a:t>Writing instructions 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3429000" y="3048005"/>
            <a:ext cx="11430000" cy="6476995"/>
            <a:chOff x="0" y="0"/>
            <a:chExt cx="3010370" cy="170587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010370" cy="1705875"/>
            </a:xfrm>
            <a:custGeom>
              <a:avLst/>
              <a:gdLst/>
              <a:ahLst/>
              <a:cxnLst/>
              <a:rect r="r" b="b" t="t" l="l"/>
              <a:pathLst>
                <a:path h="1705875" w="3010370">
                  <a:moveTo>
                    <a:pt x="16933" y="0"/>
                  </a:moveTo>
                  <a:lnTo>
                    <a:pt x="2993437" y="0"/>
                  </a:lnTo>
                  <a:cubicBezTo>
                    <a:pt x="2997928" y="0"/>
                    <a:pt x="3002235" y="1784"/>
                    <a:pt x="3005411" y="4960"/>
                  </a:cubicBezTo>
                  <a:cubicBezTo>
                    <a:pt x="3008586" y="8135"/>
                    <a:pt x="3010370" y="12442"/>
                    <a:pt x="3010370" y="16933"/>
                  </a:cubicBezTo>
                  <a:lnTo>
                    <a:pt x="3010370" y="1688942"/>
                  </a:lnTo>
                  <a:cubicBezTo>
                    <a:pt x="3010370" y="1693433"/>
                    <a:pt x="3008586" y="1697740"/>
                    <a:pt x="3005411" y="1700916"/>
                  </a:cubicBezTo>
                  <a:cubicBezTo>
                    <a:pt x="3002235" y="1704091"/>
                    <a:pt x="2997928" y="1705875"/>
                    <a:pt x="2993437" y="1705875"/>
                  </a:cubicBezTo>
                  <a:lnTo>
                    <a:pt x="16933" y="1705875"/>
                  </a:lnTo>
                  <a:cubicBezTo>
                    <a:pt x="12442" y="1705875"/>
                    <a:pt x="8135" y="1704091"/>
                    <a:pt x="4960" y="1700916"/>
                  </a:cubicBezTo>
                  <a:cubicBezTo>
                    <a:pt x="1784" y="1697740"/>
                    <a:pt x="0" y="1693433"/>
                    <a:pt x="0" y="1688942"/>
                  </a:cubicBezTo>
                  <a:lnTo>
                    <a:pt x="0" y="16933"/>
                  </a:lnTo>
                  <a:cubicBezTo>
                    <a:pt x="0" y="12442"/>
                    <a:pt x="1784" y="8135"/>
                    <a:pt x="4960" y="4960"/>
                  </a:cubicBezTo>
                  <a:cubicBezTo>
                    <a:pt x="8135" y="1784"/>
                    <a:pt x="12442" y="0"/>
                    <a:pt x="16933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3010370" cy="1743975"/>
            </a:xfrm>
            <a:prstGeom prst="rect">
              <a:avLst/>
            </a:prstGeom>
          </p:spPr>
          <p:txBody>
            <a:bodyPr anchor="ctr" rtlCol="false" tIns="101600" lIns="101600" bIns="101600" rIns="101600"/>
            <a:lstStyle/>
            <a:p>
              <a:pPr algn="ctr" marL="0" indent="0" lvl="0">
                <a:lnSpc>
                  <a:spcPts val="519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-2118277">
            <a:off x="13233629" y="3563344"/>
            <a:ext cx="3250743" cy="4610982"/>
          </a:xfrm>
          <a:custGeom>
            <a:avLst/>
            <a:gdLst/>
            <a:ahLst/>
            <a:cxnLst/>
            <a:rect r="r" b="b" t="t" l="l"/>
            <a:pathLst>
              <a:path h="4610982" w="3250743">
                <a:moveTo>
                  <a:pt x="0" y="0"/>
                </a:moveTo>
                <a:lnTo>
                  <a:pt x="3250742" y="0"/>
                </a:lnTo>
                <a:lnTo>
                  <a:pt x="3250742" y="4610983"/>
                </a:lnTo>
                <a:lnTo>
                  <a:pt x="0" y="461098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2210034">
            <a:off x="-148182" y="3000442"/>
            <a:ext cx="5629820" cy="894143"/>
          </a:xfrm>
          <a:custGeom>
            <a:avLst/>
            <a:gdLst/>
            <a:ahLst/>
            <a:cxnLst/>
            <a:rect r="r" b="b" t="t" l="l"/>
            <a:pathLst>
              <a:path h="894143" w="5629820">
                <a:moveTo>
                  <a:pt x="0" y="0"/>
                </a:moveTo>
                <a:lnTo>
                  <a:pt x="5629820" y="0"/>
                </a:lnTo>
                <a:lnTo>
                  <a:pt x="5629820" y="894143"/>
                </a:lnTo>
                <a:lnTo>
                  <a:pt x="0" y="89414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0972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8687491">
            <a:off x="13758590" y="9120021"/>
            <a:ext cx="5629820" cy="992256"/>
          </a:xfrm>
          <a:custGeom>
            <a:avLst/>
            <a:gdLst/>
            <a:ahLst/>
            <a:cxnLst/>
            <a:rect r="r" b="b" t="t" l="l"/>
            <a:pathLst>
              <a:path h="992256" w="5629820">
                <a:moveTo>
                  <a:pt x="0" y="0"/>
                </a:moveTo>
                <a:lnTo>
                  <a:pt x="5629820" y="0"/>
                </a:lnTo>
                <a:lnTo>
                  <a:pt x="5629820" y="992256"/>
                </a:lnTo>
                <a:lnTo>
                  <a:pt x="0" y="9922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6476688" y="6260731"/>
            <a:ext cx="257487" cy="342900"/>
          </a:xfrm>
          <a:custGeom>
            <a:avLst/>
            <a:gdLst/>
            <a:ahLst/>
            <a:cxnLst/>
            <a:rect r="r" b="b" t="t" l="l"/>
            <a:pathLst>
              <a:path h="342900" w="257487">
                <a:moveTo>
                  <a:pt x="0" y="0"/>
                </a:moveTo>
                <a:lnTo>
                  <a:pt x="257487" y="0"/>
                </a:lnTo>
                <a:lnTo>
                  <a:pt x="257487" y="342900"/>
                </a:lnTo>
                <a:lnTo>
                  <a:pt x="0" y="3429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3821530" y="3792584"/>
            <a:ext cx="10165977" cy="52277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55"/>
              </a:lnSpc>
            </a:pPr>
            <a:r>
              <a:rPr lang="en-US" sz="5182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Button:</a:t>
            </a:r>
          </a:p>
          <a:p>
            <a:pPr algn="ctr">
              <a:lnSpc>
                <a:spcPts val="5435"/>
              </a:lnSpc>
            </a:pPr>
          </a:p>
          <a:p>
            <a:pPr algn="ctr">
              <a:lnSpc>
                <a:spcPts val="5015"/>
              </a:lnSpc>
            </a:pPr>
            <a:r>
              <a:rPr lang="en-US" sz="3582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- One leg of the button is connected to pin 8 on the Arduino.</a:t>
            </a:r>
          </a:p>
          <a:p>
            <a:pPr algn="ctr">
              <a:lnSpc>
                <a:spcPts val="5015"/>
              </a:lnSpc>
            </a:pPr>
            <a:r>
              <a:rPr lang="en-US" sz="3582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- The other leg of the button is connected to ground (GND).</a:t>
            </a:r>
            <a:r>
              <a:rPr lang="en-US" sz="3582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.</a:t>
            </a:r>
          </a:p>
          <a:p>
            <a:pPr algn="ctr">
              <a:lnSpc>
                <a:spcPts val="4455"/>
              </a:lnSpc>
            </a:pPr>
          </a:p>
          <a:p>
            <a:pPr algn="ctr">
              <a:lnSpc>
                <a:spcPts val="4455"/>
              </a:lnSpc>
            </a:pPr>
          </a:p>
        </p:txBody>
      </p:sp>
      <p:sp>
        <p:nvSpPr>
          <p:cNvPr name="Freeform 13" id="13"/>
          <p:cNvSpPr/>
          <p:nvPr/>
        </p:nvSpPr>
        <p:spPr>
          <a:xfrm flipH="false" flipV="false" rot="1562796">
            <a:off x="2376950" y="7156079"/>
            <a:ext cx="2104099" cy="2862554"/>
          </a:xfrm>
          <a:custGeom>
            <a:avLst/>
            <a:gdLst/>
            <a:ahLst/>
            <a:cxnLst/>
            <a:rect r="r" b="b" t="t" l="l"/>
            <a:pathLst>
              <a:path h="2862554" w="2104099">
                <a:moveTo>
                  <a:pt x="0" y="0"/>
                </a:moveTo>
                <a:lnTo>
                  <a:pt x="2104100" y="0"/>
                </a:lnTo>
                <a:lnTo>
                  <a:pt x="2104100" y="2862554"/>
                </a:lnTo>
                <a:lnTo>
                  <a:pt x="0" y="286255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  <p:transition spd="med">
    <p:fade/>
  </p:transition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7A94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5128" y="5111529"/>
            <a:ext cx="18669000" cy="5327871"/>
            <a:chOff x="0" y="0"/>
            <a:chExt cx="4741333" cy="135311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741333" cy="1353110"/>
            </a:xfrm>
            <a:custGeom>
              <a:avLst/>
              <a:gdLst/>
              <a:ahLst/>
              <a:cxnLst/>
              <a:rect r="r" b="b" t="t" l="l"/>
              <a:pathLst>
                <a:path h="1353110" w="4741333">
                  <a:moveTo>
                    <a:pt x="0" y="0"/>
                  </a:moveTo>
                  <a:lnTo>
                    <a:pt x="4741333" y="0"/>
                  </a:lnTo>
                  <a:lnTo>
                    <a:pt x="4741333" y="1353110"/>
                  </a:lnTo>
                  <a:lnTo>
                    <a:pt x="0" y="1353110"/>
                  </a:lnTo>
                  <a:close/>
                </a:path>
              </a:pathLst>
            </a:custGeom>
            <a:solidFill>
              <a:srgbClr val="384766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38100"/>
              <a:ext cx="4741333" cy="13150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94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686401" y="762000"/>
            <a:ext cx="11360697" cy="9043557"/>
            <a:chOff x="0" y="0"/>
            <a:chExt cx="3047527" cy="242595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047527" cy="2425951"/>
            </a:xfrm>
            <a:custGeom>
              <a:avLst/>
              <a:gdLst/>
              <a:ahLst/>
              <a:cxnLst/>
              <a:rect r="r" b="b" t="t" l="l"/>
              <a:pathLst>
                <a:path h="2425951" w="3047527">
                  <a:moveTo>
                    <a:pt x="17037" y="0"/>
                  </a:moveTo>
                  <a:lnTo>
                    <a:pt x="3030491" y="0"/>
                  </a:lnTo>
                  <a:cubicBezTo>
                    <a:pt x="3039900" y="0"/>
                    <a:pt x="3047527" y="7628"/>
                    <a:pt x="3047527" y="17037"/>
                  </a:cubicBezTo>
                  <a:lnTo>
                    <a:pt x="3047527" y="2408914"/>
                  </a:lnTo>
                  <a:cubicBezTo>
                    <a:pt x="3047527" y="2418323"/>
                    <a:pt x="3039900" y="2425951"/>
                    <a:pt x="3030491" y="2425951"/>
                  </a:cubicBezTo>
                  <a:lnTo>
                    <a:pt x="17037" y="2425951"/>
                  </a:lnTo>
                  <a:cubicBezTo>
                    <a:pt x="7628" y="2425951"/>
                    <a:pt x="0" y="2418323"/>
                    <a:pt x="0" y="2408914"/>
                  </a:cubicBezTo>
                  <a:lnTo>
                    <a:pt x="0" y="17037"/>
                  </a:lnTo>
                  <a:cubicBezTo>
                    <a:pt x="0" y="7628"/>
                    <a:pt x="7628" y="0"/>
                    <a:pt x="1703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38100"/>
              <a:ext cx="3047527" cy="2387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94"/>
                </a:lnSpc>
              </a:pPr>
              <a:r>
                <a:rPr lang="en-US" b="true" sz="2449">
                  <a:solidFill>
                    <a:srgbClr val="FFFFFF"/>
                  </a:solidFill>
                  <a:latin typeface="Open Sans Light Bold"/>
                  <a:ea typeface="Open Sans Light Bold"/>
                  <a:cs typeface="Open Sans Light Bold"/>
                  <a:sym typeface="Open Sans Light Bold"/>
                </a:rPr>
                <a:t>WITH THE HELP OF YOUR TEACHER OR CARER,</a:t>
              </a:r>
            </a:p>
            <a:p>
              <a:pPr algn="ctr">
                <a:lnSpc>
                  <a:spcPts val="2694"/>
                </a:lnSpc>
              </a:pPr>
              <a:r>
                <a:rPr lang="en-US" sz="2449" b="true">
                  <a:solidFill>
                    <a:srgbClr val="FFFFFF"/>
                  </a:solidFill>
                  <a:latin typeface="Open Sans Light Bold"/>
                  <a:ea typeface="Open Sans Light Bold"/>
                  <a:cs typeface="Open Sans Light Bold"/>
                  <a:sym typeface="Open Sans Light Bold"/>
                </a:rPr>
                <a:t>test whether your suggestions and drawings will make the bulb light using actual batteries, a small lightbulb, and wires. </a:t>
              </a:r>
            </a:p>
            <a:p>
              <a:pPr algn="ctr">
                <a:lnSpc>
                  <a:spcPts val="2694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028700" y="691489"/>
            <a:ext cx="10035504" cy="8833511"/>
            <a:chOff x="0" y="0"/>
            <a:chExt cx="13380672" cy="11778014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104775"/>
              <a:ext cx="13380672" cy="42279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2250"/>
                </a:lnSpc>
              </a:pPr>
              <a:r>
                <a:rPr lang="en-US" sz="11136">
                  <a:solidFill>
                    <a:srgbClr val="2B3D72"/>
                  </a:solidFill>
                  <a:latin typeface="Lucidity Condensed"/>
                  <a:ea typeface="Lucidity Condensed"/>
                  <a:cs typeface="Lucidity Condensed"/>
                  <a:sym typeface="Lucidity Condensed"/>
                </a:rPr>
                <a:t>Connection</a:t>
              </a:r>
            </a:p>
            <a:p>
              <a:pPr algn="l">
                <a:lnSpc>
                  <a:spcPts val="12250"/>
                </a:lnSpc>
              </a:pPr>
              <a:r>
                <a:rPr lang="en-US" sz="11136">
                  <a:solidFill>
                    <a:srgbClr val="2B3D72"/>
                  </a:solidFill>
                  <a:latin typeface="Lucidity Condensed"/>
                  <a:ea typeface="Lucidity Condensed"/>
                  <a:cs typeface="Lucidity Condensed"/>
                  <a:sym typeface="Lucidity Condensed"/>
                </a:rPr>
                <a:t>           Summary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4875098"/>
              <a:ext cx="13380672" cy="690291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196"/>
                </a:lnSpc>
              </a:pPr>
              <a:r>
                <a:rPr lang="en-US" sz="4330" b="true">
                  <a:solidFill>
                    <a:srgbClr val="000001"/>
                  </a:solidFill>
                  <a:latin typeface="Inter Bold"/>
                  <a:ea typeface="Inter Bold"/>
                  <a:cs typeface="Inter Bold"/>
                  <a:sym typeface="Inter Bold"/>
                </a:rPr>
                <a:t>- </a:t>
              </a:r>
              <a:r>
                <a:rPr lang="en-US" sz="4330" b="true">
                  <a:solidFill>
                    <a:srgbClr val="E4A445"/>
                  </a:solidFill>
                  <a:latin typeface="Inter Bold"/>
                  <a:ea typeface="Inter Bold"/>
                  <a:cs typeface="Inter Bold"/>
                  <a:sym typeface="Inter Bold"/>
                </a:rPr>
                <a:t>LCD:</a:t>
              </a:r>
              <a:r>
                <a:rPr lang="en-US" sz="4330">
                  <a:solidFill>
                    <a:srgbClr val="000001"/>
                  </a:solidFill>
                  <a:latin typeface="Inter"/>
                  <a:ea typeface="Inter"/>
                  <a:cs typeface="Inter"/>
                  <a:sym typeface="Inter"/>
                </a:rPr>
                <a:t> Connected to Arduino through digital pins </a:t>
              </a:r>
              <a:r>
                <a:rPr lang="en-US" sz="4330" b="true">
                  <a:solidFill>
                    <a:srgbClr val="354CB7"/>
                  </a:solidFill>
                  <a:latin typeface="Inter Bold"/>
                  <a:ea typeface="Inter Bold"/>
                  <a:cs typeface="Inter Bold"/>
                  <a:sym typeface="Inter Bold"/>
                </a:rPr>
                <a:t>12, 11, 5, 4, 3</a:t>
              </a:r>
              <a:r>
                <a:rPr lang="en-US" sz="4330">
                  <a:solidFill>
                    <a:srgbClr val="000001"/>
                  </a:solidFill>
                  <a:latin typeface="Inter"/>
                  <a:ea typeface="Inter"/>
                  <a:cs typeface="Inter"/>
                  <a:sym typeface="Inter"/>
                </a:rPr>
                <a:t>, and </a:t>
              </a:r>
              <a:r>
                <a:rPr lang="en-US" sz="4330" b="true">
                  <a:solidFill>
                    <a:srgbClr val="354CB7"/>
                  </a:solidFill>
                  <a:latin typeface="Inter Bold"/>
                  <a:ea typeface="Inter Bold"/>
                  <a:cs typeface="Inter Bold"/>
                  <a:sym typeface="Inter Bold"/>
                </a:rPr>
                <a:t>2.</a:t>
              </a:r>
            </a:p>
            <a:p>
              <a:pPr algn="l">
                <a:lnSpc>
                  <a:spcPts val="5196"/>
                </a:lnSpc>
              </a:pPr>
              <a:r>
                <a:rPr lang="en-US" sz="4330">
                  <a:solidFill>
                    <a:srgbClr val="000001"/>
                  </a:solidFill>
                  <a:latin typeface="Inter"/>
                  <a:ea typeface="Inter"/>
                  <a:cs typeface="Inter"/>
                  <a:sym typeface="Inter"/>
                </a:rPr>
                <a:t>-</a:t>
              </a:r>
              <a:r>
                <a:rPr lang="en-US" sz="4330" b="true">
                  <a:solidFill>
                    <a:srgbClr val="000001"/>
                  </a:solidFill>
                  <a:latin typeface="Inter Bold"/>
                  <a:ea typeface="Inter Bold"/>
                  <a:cs typeface="Inter Bold"/>
                  <a:sym typeface="Inter Bold"/>
                </a:rPr>
                <a:t> </a:t>
              </a:r>
              <a:r>
                <a:rPr lang="en-US" sz="4330" b="true">
                  <a:solidFill>
                    <a:srgbClr val="E4A445"/>
                  </a:solidFill>
                  <a:latin typeface="Inter Bold"/>
                  <a:ea typeface="Inter Bold"/>
                  <a:cs typeface="Inter Bold"/>
                  <a:sym typeface="Inter Bold"/>
                </a:rPr>
                <a:t>Pressure Sensor</a:t>
              </a:r>
              <a:r>
                <a:rPr lang="en-US" sz="4330" b="true">
                  <a:solidFill>
                    <a:srgbClr val="000001"/>
                  </a:solidFill>
                  <a:latin typeface="Inter Bold"/>
                  <a:ea typeface="Inter Bold"/>
                  <a:cs typeface="Inter Bold"/>
                  <a:sym typeface="Inter Bold"/>
                </a:rPr>
                <a:t>:</a:t>
              </a:r>
              <a:r>
                <a:rPr lang="en-US" sz="4330">
                  <a:solidFill>
                    <a:srgbClr val="000001"/>
                  </a:solidFill>
                  <a:latin typeface="Inter"/>
                  <a:ea typeface="Inter"/>
                  <a:cs typeface="Inter"/>
                  <a:sym typeface="Inter"/>
                </a:rPr>
                <a:t> Connected to analog input </a:t>
              </a:r>
              <a:r>
                <a:rPr lang="en-US" sz="4330" b="true">
                  <a:solidFill>
                    <a:srgbClr val="354CB7"/>
                  </a:solidFill>
                  <a:latin typeface="Inter Bold"/>
                  <a:ea typeface="Inter Bold"/>
                  <a:cs typeface="Inter Bold"/>
                  <a:sym typeface="Inter Bold"/>
                </a:rPr>
                <a:t>A0</a:t>
              </a:r>
              <a:r>
                <a:rPr lang="en-US" sz="4330">
                  <a:solidFill>
                    <a:srgbClr val="000001"/>
                  </a:solidFill>
                  <a:latin typeface="Inter"/>
                  <a:ea typeface="Inter"/>
                  <a:cs typeface="Inter"/>
                  <a:sym typeface="Inter"/>
                </a:rPr>
                <a:t>.</a:t>
              </a:r>
            </a:p>
            <a:p>
              <a:pPr algn="l">
                <a:lnSpc>
                  <a:spcPts val="4937"/>
                </a:lnSpc>
              </a:pPr>
              <a:r>
                <a:rPr lang="en-US" sz="4114">
                  <a:solidFill>
                    <a:srgbClr val="000001"/>
                  </a:solidFill>
                  <a:latin typeface="Inter"/>
                  <a:ea typeface="Inter"/>
                  <a:cs typeface="Inter"/>
                  <a:sym typeface="Inter"/>
                </a:rPr>
                <a:t>-</a:t>
              </a:r>
              <a:r>
                <a:rPr lang="en-US" sz="4114">
                  <a:solidFill>
                    <a:srgbClr val="E4A445"/>
                  </a:solidFill>
                  <a:latin typeface="Inter"/>
                  <a:ea typeface="Inter"/>
                  <a:cs typeface="Inter"/>
                  <a:sym typeface="Inter"/>
                </a:rPr>
                <a:t> </a:t>
              </a:r>
              <a:r>
                <a:rPr lang="en-US" sz="4114" b="true">
                  <a:solidFill>
                    <a:srgbClr val="E4A445"/>
                  </a:solidFill>
                  <a:latin typeface="Inter Bold"/>
                  <a:ea typeface="Inter Bold"/>
                  <a:cs typeface="Inter Bold"/>
                  <a:sym typeface="Inter Bold"/>
                </a:rPr>
                <a:t>Green LED:</a:t>
              </a:r>
              <a:r>
                <a:rPr lang="en-US" sz="4114">
                  <a:solidFill>
                    <a:srgbClr val="000001"/>
                  </a:solidFill>
                  <a:latin typeface="Inter"/>
                  <a:ea typeface="Inter"/>
                  <a:cs typeface="Inter"/>
                  <a:sym typeface="Inter"/>
                </a:rPr>
                <a:t> Connected to digital pin </a:t>
              </a:r>
              <a:r>
                <a:rPr lang="en-US" sz="4114" b="true">
                  <a:solidFill>
                    <a:srgbClr val="354CB7"/>
                  </a:solidFill>
                  <a:latin typeface="Inter Bold"/>
                  <a:ea typeface="Inter Bold"/>
                  <a:cs typeface="Inter Bold"/>
                  <a:sym typeface="Inter Bold"/>
                </a:rPr>
                <a:t>10</a:t>
              </a:r>
              <a:r>
                <a:rPr lang="en-US" sz="4114">
                  <a:solidFill>
                    <a:srgbClr val="000001"/>
                  </a:solidFill>
                  <a:latin typeface="Inter"/>
                  <a:ea typeface="Inter"/>
                  <a:cs typeface="Inter"/>
                  <a:sym typeface="Inter"/>
                </a:rPr>
                <a:t>.</a:t>
              </a:r>
            </a:p>
            <a:p>
              <a:pPr algn="l">
                <a:lnSpc>
                  <a:spcPts val="5180"/>
                </a:lnSpc>
              </a:pPr>
              <a:r>
                <a:rPr lang="en-US" sz="4317">
                  <a:solidFill>
                    <a:srgbClr val="000001"/>
                  </a:solidFill>
                  <a:latin typeface="Inter"/>
                  <a:ea typeface="Inter"/>
                  <a:cs typeface="Inter"/>
                  <a:sym typeface="Inter"/>
                </a:rPr>
                <a:t>-</a:t>
              </a:r>
              <a:r>
                <a:rPr lang="en-US" sz="4317" b="true">
                  <a:solidFill>
                    <a:srgbClr val="000001"/>
                  </a:solidFill>
                  <a:latin typeface="Inter Bold"/>
                  <a:ea typeface="Inter Bold"/>
                  <a:cs typeface="Inter Bold"/>
                  <a:sym typeface="Inter Bold"/>
                </a:rPr>
                <a:t> </a:t>
              </a:r>
              <a:r>
                <a:rPr lang="en-US" sz="4317" b="true">
                  <a:solidFill>
                    <a:srgbClr val="E4A445"/>
                  </a:solidFill>
                  <a:latin typeface="Inter Bold"/>
                  <a:ea typeface="Inter Bold"/>
                  <a:cs typeface="Inter Bold"/>
                  <a:sym typeface="Inter Bold"/>
                </a:rPr>
                <a:t>Red LED:</a:t>
              </a:r>
              <a:r>
                <a:rPr lang="en-US" sz="4317">
                  <a:solidFill>
                    <a:srgbClr val="000001"/>
                  </a:solidFill>
                  <a:latin typeface="Inter"/>
                  <a:ea typeface="Inter"/>
                  <a:cs typeface="Inter"/>
                  <a:sym typeface="Inter"/>
                </a:rPr>
                <a:t> Connected to digital pin </a:t>
              </a:r>
              <a:r>
                <a:rPr lang="en-US" sz="4317" b="true">
                  <a:solidFill>
                    <a:srgbClr val="354CB7"/>
                  </a:solidFill>
                  <a:latin typeface="Inter Bold"/>
                  <a:ea typeface="Inter Bold"/>
                  <a:cs typeface="Inter Bold"/>
                  <a:sym typeface="Inter Bold"/>
                </a:rPr>
                <a:t>9.</a:t>
              </a:r>
            </a:p>
            <a:p>
              <a:pPr algn="l">
                <a:lnSpc>
                  <a:spcPts val="5066"/>
                </a:lnSpc>
              </a:pPr>
              <a:r>
                <a:rPr lang="en-US" sz="4222">
                  <a:solidFill>
                    <a:srgbClr val="000001"/>
                  </a:solidFill>
                  <a:latin typeface="Inter"/>
                  <a:ea typeface="Inter"/>
                  <a:cs typeface="Inter"/>
                  <a:sym typeface="Inter"/>
                </a:rPr>
                <a:t>-</a:t>
              </a:r>
              <a:r>
                <a:rPr lang="en-US" sz="4222" b="true">
                  <a:solidFill>
                    <a:srgbClr val="000001"/>
                  </a:solidFill>
                  <a:latin typeface="Inter Bold"/>
                  <a:ea typeface="Inter Bold"/>
                  <a:cs typeface="Inter Bold"/>
                  <a:sym typeface="Inter Bold"/>
                </a:rPr>
                <a:t> </a:t>
              </a:r>
              <a:r>
                <a:rPr lang="en-US" sz="4222" b="true">
                  <a:solidFill>
                    <a:srgbClr val="E4A445"/>
                  </a:solidFill>
                  <a:latin typeface="Inter Bold"/>
                  <a:ea typeface="Inter Bold"/>
                  <a:cs typeface="Inter Bold"/>
                  <a:sym typeface="Inter Bold"/>
                </a:rPr>
                <a:t>Button:</a:t>
              </a:r>
              <a:r>
                <a:rPr lang="en-US" sz="4222">
                  <a:solidFill>
                    <a:srgbClr val="000001"/>
                  </a:solidFill>
                  <a:latin typeface="Inter"/>
                  <a:ea typeface="Inter"/>
                  <a:cs typeface="Inter"/>
                  <a:sym typeface="Inter"/>
                </a:rPr>
                <a:t> Connected to digital pin </a:t>
              </a:r>
              <a:r>
                <a:rPr lang="en-US" sz="4222" b="true">
                  <a:solidFill>
                    <a:srgbClr val="354CB7"/>
                  </a:solidFill>
                  <a:latin typeface="Inter Bold"/>
                  <a:ea typeface="Inter Bold"/>
                  <a:cs typeface="Inter Bold"/>
                  <a:sym typeface="Inter Bold"/>
                </a:rPr>
                <a:t>8</a:t>
              </a:r>
              <a:r>
                <a:rPr lang="en-US" sz="4222">
                  <a:solidFill>
                    <a:srgbClr val="000001"/>
                  </a:solidFill>
                  <a:latin typeface="Inter"/>
                  <a:ea typeface="Inter"/>
                  <a:cs typeface="Inter"/>
                  <a:sym typeface="Inter"/>
                </a:rPr>
                <a:t>.</a:t>
              </a: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-1363552">
            <a:off x="10369563" y="436157"/>
            <a:ext cx="8876681" cy="1760542"/>
          </a:xfrm>
          <a:custGeom>
            <a:avLst/>
            <a:gdLst/>
            <a:ahLst/>
            <a:cxnLst/>
            <a:rect r="r" b="b" t="t" l="l"/>
            <a:pathLst>
              <a:path h="1760542" w="8876681">
                <a:moveTo>
                  <a:pt x="0" y="0"/>
                </a:moveTo>
                <a:lnTo>
                  <a:pt x="8876682" y="0"/>
                </a:lnTo>
                <a:lnTo>
                  <a:pt x="8876682" y="1760541"/>
                </a:lnTo>
                <a:lnTo>
                  <a:pt x="0" y="17605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4485954" y="3143909"/>
            <a:ext cx="1706546" cy="4279740"/>
          </a:xfrm>
          <a:custGeom>
            <a:avLst/>
            <a:gdLst/>
            <a:ahLst/>
            <a:cxnLst/>
            <a:rect r="r" b="b" t="t" l="l"/>
            <a:pathLst>
              <a:path h="4279740" w="1706546">
                <a:moveTo>
                  <a:pt x="0" y="0"/>
                </a:moveTo>
                <a:lnTo>
                  <a:pt x="1706546" y="0"/>
                </a:lnTo>
                <a:lnTo>
                  <a:pt x="1706546" y="4279740"/>
                </a:lnTo>
                <a:lnTo>
                  <a:pt x="0" y="42797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  <p:transition spd="med">
    <p:fade/>
  </p:transition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493C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67528" y="4959129"/>
            <a:ext cx="18669000" cy="5327871"/>
            <a:chOff x="0" y="0"/>
            <a:chExt cx="4741333" cy="135311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741333" cy="1353110"/>
            </a:xfrm>
            <a:custGeom>
              <a:avLst/>
              <a:gdLst/>
              <a:ahLst/>
              <a:cxnLst/>
              <a:rect r="r" b="b" t="t" l="l"/>
              <a:pathLst>
                <a:path h="1353110" w="4741333">
                  <a:moveTo>
                    <a:pt x="0" y="0"/>
                  </a:moveTo>
                  <a:lnTo>
                    <a:pt x="4741333" y="0"/>
                  </a:lnTo>
                  <a:lnTo>
                    <a:pt x="4741333" y="1353110"/>
                  </a:lnTo>
                  <a:lnTo>
                    <a:pt x="0" y="1353110"/>
                  </a:lnTo>
                  <a:close/>
                </a:path>
              </a:pathLst>
            </a:custGeom>
            <a:solidFill>
              <a:srgbClr val="384766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38100"/>
              <a:ext cx="4741333" cy="13150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94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7837965" y="260067"/>
            <a:ext cx="10188384" cy="9826820"/>
            <a:chOff x="0" y="0"/>
            <a:chExt cx="2683360" cy="258813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683360" cy="2588134"/>
            </a:xfrm>
            <a:custGeom>
              <a:avLst/>
              <a:gdLst/>
              <a:ahLst/>
              <a:cxnLst/>
              <a:rect r="r" b="b" t="t" l="l"/>
              <a:pathLst>
                <a:path h="2588134" w="2683360">
                  <a:moveTo>
                    <a:pt x="18997" y="0"/>
                  </a:moveTo>
                  <a:lnTo>
                    <a:pt x="2664364" y="0"/>
                  </a:lnTo>
                  <a:cubicBezTo>
                    <a:pt x="2669402" y="0"/>
                    <a:pt x="2674234" y="2001"/>
                    <a:pt x="2677796" y="5564"/>
                  </a:cubicBezTo>
                  <a:cubicBezTo>
                    <a:pt x="2681359" y="9127"/>
                    <a:pt x="2683360" y="13959"/>
                    <a:pt x="2683360" y="18997"/>
                  </a:cubicBezTo>
                  <a:lnTo>
                    <a:pt x="2683360" y="2569137"/>
                  </a:lnTo>
                  <a:cubicBezTo>
                    <a:pt x="2683360" y="2574175"/>
                    <a:pt x="2681359" y="2579007"/>
                    <a:pt x="2677796" y="2582570"/>
                  </a:cubicBezTo>
                  <a:cubicBezTo>
                    <a:pt x="2674234" y="2586132"/>
                    <a:pt x="2669402" y="2588134"/>
                    <a:pt x="2664364" y="2588134"/>
                  </a:cubicBezTo>
                  <a:lnTo>
                    <a:pt x="18997" y="2588134"/>
                  </a:lnTo>
                  <a:cubicBezTo>
                    <a:pt x="13959" y="2588134"/>
                    <a:pt x="9127" y="2586132"/>
                    <a:pt x="5564" y="2582570"/>
                  </a:cubicBezTo>
                  <a:cubicBezTo>
                    <a:pt x="2001" y="2579007"/>
                    <a:pt x="0" y="2574175"/>
                    <a:pt x="0" y="2569137"/>
                  </a:cubicBezTo>
                  <a:lnTo>
                    <a:pt x="0" y="18997"/>
                  </a:lnTo>
                  <a:cubicBezTo>
                    <a:pt x="0" y="13959"/>
                    <a:pt x="2001" y="9127"/>
                    <a:pt x="5564" y="5564"/>
                  </a:cubicBezTo>
                  <a:cubicBezTo>
                    <a:pt x="9127" y="2001"/>
                    <a:pt x="13959" y="0"/>
                    <a:pt x="18997" y="0"/>
                  </a:cubicBezTo>
                  <a:close/>
                </a:path>
              </a:pathLst>
            </a:custGeom>
            <a:solidFill>
              <a:srgbClr val="E5F0F5"/>
            </a:solidFill>
            <a:ln cap="rnd">
              <a:noFill/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19050"/>
              <a:ext cx="2683360" cy="2607184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 marL="0" indent="0" lvl="0">
                <a:lnSpc>
                  <a:spcPts val="3380"/>
                </a:lnSpc>
              </a:pPr>
            </a:p>
          </p:txBody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763768" y="6044924"/>
            <a:ext cx="6617888" cy="3795940"/>
            <a:chOff x="0" y="0"/>
            <a:chExt cx="7981950" cy="457835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765810" y="21590"/>
              <a:ext cx="6451600" cy="4326890"/>
            </a:xfrm>
            <a:custGeom>
              <a:avLst/>
              <a:gdLst/>
              <a:ahLst/>
              <a:cxnLst/>
              <a:rect r="r" b="b" t="t" l="l"/>
              <a:pathLst>
                <a:path h="4326890" w="645160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C7CCC6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7981950" cy="4542790"/>
            </a:xfrm>
            <a:custGeom>
              <a:avLst/>
              <a:gdLst/>
              <a:ahLst/>
              <a:cxnLst/>
              <a:rect r="r" b="b" t="t" l="l"/>
              <a:pathLst>
                <a:path h="4542790" w="798195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B2BBBE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3460750" y="4349750"/>
              <a:ext cx="1059180" cy="96520"/>
            </a:xfrm>
            <a:custGeom>
              <a:avLst/>
              <a:gdLst/>
              <a:ahLst/>
              <a:cxnLst/>
              <a:rect r="r" b="b" t="t" l="l"/>
              <a:pathLst>
                <a:path h="96520" w="105918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000001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163830" y="4542790"/>
              <a:ext cx="7654290" cy="35560"/>
            </a:xfrm>
            <a:custGeom>
              <a:avLst/>
              <a:gdLst/>
              <a:ahLst/>
              <a:cxnLst/>
              <a:rect r="r" b="b" t="t" l="l"/>
              <a:pathLst>
                <a:path h="35560" w="765429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962660" y="276860"/>
              <a:ext cx="6055360" cy="3789680"/>
            </a:xfrm>
            <a:custGeom>
              <a:avLst/>
              <a:gdLst/>
              <a:ahLst/>
              <a:cxnLst/>
              <a:rect r="r" b="b" t="t" l="l"/>
              <a:pathLst>
                <a:path h="3789680" w="605536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2"/>
              <a:stretch>
                <a:fillRect l="0" t="-9965" r="0" b="-9965"/>
              </a:stretch>
            </a:blip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143000" y="238580"/>
            <a:ext cx="5859423" cy="1580241"/>
            <a:chOff x="0" y="0"/>
            <a:chExt cx="1543222" cy="416195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543222" cy="416195"/>
            </a:xfrm>
            <a:custGeom>
              <a:avLst/>
              <a:gdLst/>
              <a:ahLst/>
              <a:cxnLst/>
              <a:rect r="r" b="b" t="t" l="l"/>
              <a:pathLst>
                <a:path h="416195" w="1543222">
                  <a:moveTo>
                    <a:pt x="33032" y="0"/>
                  </a:moveTo>
                  <a:lnTo>
                    <a:pt x="1510191" y="0"/>
                  </a:lnTo>
                  <a:cubicBezTo>
                    <a:pt x="1528434" y="0"/>
                    <a:pt x="1543222" y="14789"/>
                    <a:pt x="1543222" y="33032"/>
                  </a:cubicBezTo>
                  <a:lnTo>
                    <a:pt x="1543222" y="383163"/>
                  </a:lnTo>
                  <a:cubicBezTo>
                    <a:pt x="1543222" y="401406"/>
                    <a:pt x="1528434" y="416195"/>
                    <a:pt x="1510191" y="416195"/>
                  </a:cubicBezTo>
                  <a:lnTo>
                    <a:pt x="33032" y="416195"/>
                  </a:lnTo>
                  <a:cubicBezTo>
                    <a:pt x="14789" y="416195"/>
                    <a:pt x="0" y="401406"/>
                    <a:pt x="0" y="383163"/>
                  </a:cubicBezTo>
                  <a:lnTo>
                    <a:pt x="0" y="33032"/>
                  </a:lnTo>
                  <a:cubicBezTo>
                    <a:pt x="0" y="14789"/>
                    <a:pt x="14789" y="0"/>
                    <a:pt x="33032" y="0"/>
                  </a:cubicBezTo>
                  <a:close/>
                </a:path>
              </a:pathLst>
            </a:custGeom>
            <a:solidFill>
              <a:srgbClr val="E5F0F5"/>
            </a:solidFill>
            <a:ln cap="rnd">
              <a:noFill/>
              <a:prstDash val="solid"/>
              <a:round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1543222" cy="454295"/>
            </a:xfrm>
            <a:prstGeom prst="rect">
              <a:avLst/>
            </a:prstGeom>
          </p:spPr>
          <p:txBody>
            <a:bodyPr anchor="ctr" rtlCol="false" tIns="101600" lIns="101600" bIns="101600" rIns="101600"/>
            <a:lstStyle/>
            <a:p>
              <a:pPr algn="ctr" marL="0" indent="0" lvl="0">
                <a:lnSpc>
                  <a:spcPts val="519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1515412" y="512750"/>
            <a:ext cx="1633662" cy="1031900"/>
          </a:xfrm>
          <a:custGeom>
            <a:avLst/>
            <a:gdLst/>
            <a:ahLst/>
            <a:cxnLst/>
            <a:rect r="r" b="b" t="t" l="l"/>
            <a:pathLst>
              <a:path h="1031900" w="1633662">
                <a:moveTo>
                  <a:pt x="0" y="0"/>
                </a:moveTo>
                <a:lnTo>
                  <a:pt x="1633662" y="0"/>
                </a:lnTo>
                <a:lnTo>
                  <a:pt x="1633662" y="1031900"/>
                </a:lnTo>
                <a:lnTo>
                  <a:pt x="0" y="10319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20224" r="0" b="-11315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3149074" y="123825"/>
            <a:ext cx="3668342" cy="17783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779"/>
              </a:lnSpc>
            </a:pPr>
            <a:r>
              <a:rPr lang="en-US" sz="12526">
                <a:solidFill>
                  <a:srgbClr val="2B3D72"/>
                </a:solidFill>
                <a:latin typeface="Lucidity Condensed"/>
                <a:ea typeface="Lucidity Condensed"/>
                <a:cs typeface="Lucidity Condensed"/>
                <a:sym typeface="Lucidity Condensed"/>
              </a:rPr>
              <a:t>CODE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7915469" y="709472"/>
            <a:ext cx="10033376" cy="95775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12"/>
              </a:lnSpc>
            </a:pPr>
            <a:r>
              <a:rPr lang="en-US" sz="2365">
                <a:solidFill>
                  <a:srgbClr val="A83137"/>
                </a:solidFill>
                <a:latin typeface="Garet"/>
                <a:ea typeface="Garet"/>
                <a:cs typeface="Garet"/>
                <a:sym typeface="Garet"/>
              </a:rPr>
              <a:t>#include &lt;LiquidCrystal.h&gt;</a:t>
            </a:r>
            <a:r>
              <a:rPr lang="en-US" sz="2365">
                <a:solidFill>
                  <a:srgbClr val="C6A33C"/>
                </a:solidFill>
                <a:latin typeface="Garet"/>
                <a:ea typeface="Garet"/>
                <a:cs typeface="Garet"/>
                <a:sym typeface="Garet"/>
              </a:rPr>
              <a:t> </a:t>
            </a:r>
          </a:p>
          <a:p>
            <a:pPr algn="ctr">
              <a:lnSpc>
                <a:spcPts val="3312"/>
              </a:lnSpc>
            </a:pPr>
          </a:p>
          <a:p>
            <a:pPr algn="ctr">
              <a:lnSpc>
                <a:spcPts val="3312"/>
              </a:lnSpc>
            </a:pPr>
            <a:r>
              <a:rPr lang="en-US" sz="2365" b="true">
                <a:solidFill>
                  <a:srgbClr val="354CB7"/>
                </a:solidFill>
                <a:latin typeface="Garet Bold"/>
                <a:ea typeface="Garet Bold"/>
                <a:cs typeface="Garet Bold"/>
                <a:sym typeface="Garet Bold"/>
              </a:rPr>
              <a:t>// Pin definitions</a:t>
            </a:r>
            <a:r>
              <a:rPr lang="en-US" sz="2365" b="true">
                <a:solidFill>
                  <a:srgbClr val="2B3D72"/>
                </a:solidFill>
                <a:latin typeface="Garet Bold"/>
                <a:ea typeface="Garet Bold"/>
                <a:cs typeface="Garet Bold"/>
                <a:sym typeface="Garet Bold"/>
              </a:rPr>
              <a:t> </a:t>
            </a:r>
          </a:p>
          <a:p>
            <a:pPr algn="ctr">
              <a:lnSpc>
                <a:spcPts val="3312"/>
              </a:lnSpc>
            </a:pPr>
            <a:r>
              <a:rPr lang="en-US" sz="2365">
                <a:solidFill>
                  <a:srgbClr val="000001"/>
                </a:solidFill>
                <a:latin typeface="Garet"/>
                <a:ea typeface="Garet"/>
                <a:cs typeface="Garet"/>
                <a:sym typeface="Garet"/>
              </a:rPr>
              <a:t>int pressurePin = A0; </a:t>
            </a:r>
            <a:r>
              <a:rPr lang="en-US" sz="2365">
                <a:solidFill>
                  <a:srgbClr val="354CB7"/>
                </a:solidFill>
                <a:latin typeface="Garet"/>
                <a:ea typeface="Garet"/>
                <a:cs typeface="Garet"/>
                <a:sym typeface="Garet"/>
              </a:rPr>
              <a:t>/</a:t>
            </a:r>
            <a:r>
              <a:rPr lang="en-US" sz="2365" b="true">
                <a:solidFill>
                  <a:srgbClr val="354CB7"/>
                </a:solidFill>
                <a:latin typeface="Garet Bold"/>
                <a:ea typeface="Garet Bold"/>
                <a:cs typeface="Garet Bold"/>
                <a:sym typeface="Garet Bold"/>
              </a:rPr>
              <a:t>/ Analog pin for pressure sensor</a:t>
            </a:r>
            <a:r>
              <a:rPr lang="en-US" sz="2365">
                <a:solidFill>
                  <a:srgbClr val="354CB7"/>
                </a:solidFill>
                <a:latin typeface="Garet"/>
                <a:ea typeface="Garet"/>
                <a:cs typeface="Garet"/>
                <a:sym typeface="Garet"/>
              </a:rPr>
              <a:t> </a:t>
            </a:r>
          </a:p>
          <a:p>
            <a:pPr algn="ctr">
              <a:lnSpc>
                <a:spcPts val="3312"/>
              </a:lnSpc>
            </a:pPr>
            <a:r>
              <a:rPr lang="en-US" sz="2365">
                <a:solidFill>
                  <a:srgbClr val="000001"/>
                </a:solidFill>
                <a:latin typeface="Garet"/>
                <a:ea typeface="Garet"/>
                <a:cs typeface="Garet"/>
                <a:sym typeface="Garet"/>
              </a:rPr>
              <a:t>int buttonPin = 8;</a:t>
            </a:r>
            <a:r>
              <a:rPr lang="en-US" sz="2365">
                <a:solidFill>
                  <a:srgbClr val="354CB7"/>
                </a:solidFill>
                <a:latin typeface="Garet"/>
                <a:ea typeface="Garet"/>
                <a:cs typeface="Garet"/>
                <a:sym typeface="Garet"/>
              </a:rPr>
              <a:t> </a:t>
            </a:r>
            <a:r>
              <a:rPr lang="en-US" sz="2365" b="true">
                <a:solidFill>
                  <a:srgbClr val="354CB7"/>
                </a:solidFill>
                <a:latin typeface="Garet Bold"/>
                <a:ea typeface="Garet Bold"/>
                <a:cs typeface="Garet Bold"/>
                <a:sym typeface="Garet Bold"/>
              </a:rPr>
              <a:t>// Digital pin for CPR button</a:t>
            </a:r>
            <a:r>
              <a:rPr lang="en-US" sz="2365" b="true">
                <a:solidFill>
                  <a:srgbClr val="000001"/>
                </a:solidFill>
                <a:latin typeface="Garet Bold"/>
                <a:ea typeface="Garet Bold"/>
                <a:cs typeface="Garet Bold"/>
                <a:sym typeface="Garet Bold"/>
              </a:rPr>
              <a:t> </a:t>
            </a:r>
          </a:p>
          <a:p>
            <a:pPr algn="ctr">
              <a:lnSpc>
                <a:spcPts val="3312"/>
              </a:lnSpc>
            </a:pPr>
            <a:r>
              <a:rPr lang="en-US" sz="2365">
                <a:solidFill>
                  <a:srgbClr val="000001"/>
                </a:solidFill>
                <a:latin typeface="Garet"/>
                <a:ea typeface="Garet"/>
                <a:cs typeface="Garet"/>
                <a:sym typeface="Garet"/>
              </a:rPr>
              <a:t>int pressGood = 10; </a:t>
            </a:r>
            <a:r>
              <a:rPr lang="en-US" sz="2365" b="true">
                <a:solidFill>
                  <a:srgbClr val="354CB7"/>
                </a:solidFill>
                <a:latin typeface="Garet Bold"/>
                <a:ea typeface="Garet Bold"/>
                <a:cs typeface="Garet Bold"/>
                <a:sym typeface="Garet Bold"/>
              </a:rPr>
              <a:t>// Digital pin for good pressure LED (Green) </a:t>
            </a:r>
          </a:p>
          <a:p>
            <a:pPr algn="ctr">
              <a:lnSpc>
                <a:spcPts val="3312"/>
              </a:lnSpc>
            </a:pPr>
            <a:r>
              <a:rPr lang="en-US" sz="2365">
                <a:solidFill>
                  <a:srgbClr val="000001"/>
                </a:solidFill>
                <a:latin typeface="Garet"/>
                <a:ea typeface="Garet"/>
                <a:cs typeface="Garet"/>
                <a:sym typeface="Garet"/>
              </a:rPr>
              <a:t>int pressBad = 9; </a:t>
            </a:r>
            <a:r>
              <a:rPr lang="en-US" sz="2365" b="true">
                <a:solidFill>
                  <a:srgbClr val="354CB7"/>
                </a:solidFill>
                <a:latin typeface="Garet Bold"/>
                <a:ea typeface="Garet Bold"/>
                <a:cs typeface="Garet Bold"/>
                <a:sym typeface="Garet Bold"/>
              </a:rPr>
              <a:t>// Digital pin for bad pressure LED (Red)</a:t>
            </a:r>
            <a:r>
              <a:rPr lang="en-US" sz="2365">
                <a:solidFill>
                  <a:srgbClr val="354CB7"/>
                </a:solidFill>
                <a:latin typeface="Garet"/>
                <a:ea typeface="Garet"/>
                <a:cs typeface="Garet"/>
                <a:sym typeface="Garet"/>
              </a:rPr>
              <a:t> </a:t>
            </a:r>
          </a:p>
          <a:p>
            <a:pPr algn="ctr">
              <a:lnSpc>
                <a:spcPts val="3312"/>
              </a:lnSpc>
            </a:pPr>
            <a:r>
              <a:rPr lang="en-US" sz="2365" b="true">
                <a:solidFill>
                  <a:srgbClr val="354CB7"/>
                </a:solidFill>
                <a:latin typeface="Garet Bold"/>
                <a:ea typeface="Garet Bold"/>
                <a:cs typeface="Garet Bold"/>
                <a:sym typeface="Garet Bold"/>
              </a:rPr>
              <a:t>// Variables for calculations and states </a:t>
            </a:r>
          </a:p>
          <a:p>
            <a:pPr algn="ctr">
              <a:lnSpc>
                <a:spcPts val="3312"/>
              </a:lnSpc>
            </a:pPr>
          </a:p>
          <a:p>
            <a:pPr algn="ctr">
              <a:lnSpc>
                <a:spcPts val="3312"/>
              </a:lnSpc>
            </a:pPr>
            <a:r>
              <a:rPr lang="en-US" sz="2365">
                <a:solidFill>
                  <a:srgbClr val="000001"/>
                </a:solidFill>
                <a:latin typeface="Garet"/>
                <a:ea typeface="Garet"/>
                <a:cs typeface="Garet"/>
                <a:sym typeface="Garet"/>
              </a:rPr>
              <a:t>int pressureRead; </a:t>
            </a:r>
          </a:p>
          <a:p>
            <a:pPr algn="ctr">
              <a:lnSpc>
                <a:spcPts val="3312"/>
              </a:lnSpc>
            </a:pPr>
            <a:r>
              <a:rPr lang="en-US" sz="2365">
                <a:solidFill>
                  <a:srgbClr val="000001"/>
                </a:solidFill>
                <a:latin typeface="Garet"/>
                <a:ea typeface="Garet"/>
                <a:cs typeface="Garet"/>
                <a:sym typeface="Garet"/>
              </a:rPr>
              <a:t>int BPM; </a:t>
            </a:r>
          </a:p>
          <a:p>
            <a:pPr algn="ctr">
              <a:lnSpc>
                <a:spcPts val="3312"/>
              </a:lnSpc>
            </a:pPr>
            <a:r>
              <a:rPr lang="en-US" sz="2365">
                <a:solidFill>
                  <a:srgbClr val="000001"/>
                </a:solidFill>
                <a:latin typeface="Garet"/>
                <a:ea typeface="Garet"/>
                <a:cs typeface="Garet"/>
                <a:sym typeface="Garet"/>
              </a:rPr>
              <a:t>float bpmCount; </a:t>
            </a:r>
          </a:p>
          <a:p>
            <a:pPr algn="ctr">
              <a:lnSpc>
                <a:spcPts val="3312"/>
              </a:lnSpc>
            </a:pPr>
            <a:r>
              <a:rPr lang="en-US" sz="2365">
                <a:solidFill>
                  <a:srgbClr val="000001"/>
                </a:solidFill>
                <a:latin typeface="Garet"/>
                <a:ea typeface="Garet"/>
                <a:cs typeface="Garet"/>
                <a:sym typeface="Garet"/>
              </a:rPr>
              <a:t>float cprCount = 0; </a:t>
            </a:r>
          </a:p>
          <a:p>
            <a:pPr algn="ctr">
              <a:lnSpc>
                <a:spcPts val="3312"/>
              </a:lnSpc>
            </a:pPr>
            <a:r>
              <a:rPr lang="en-US" sz="2365">
                <a:solidFill>
                  <a:srgbClr val="000001"/>
                </a:solidFill>
                <a:latin typeface="Garet"/>
                <a:ea typeface="Garet"/>
                <a:cs typeface="Garet"/>
                <a:sym typeface="Garet"/>
              </a:rPr>
              <a:t>int buttonState = 0; </a:t>
            </a:r>
          </a:p>
          <a:p>
            <a:pPr algn="ctr">
              <a:lnSpc>
                <a:spcPts val="3312"/>
              </a:lnSpc>
            </a:pPr>
            <a:r>
              <a:rPr lang="en-US" sz="2365">
                <a:solidFill>
                  <a:srgbClr val="000001"/>
                </a:solidFill>
                <a:latin typeface="Garet"/>
                <a:ea typeface="Garet"/>
                <a:cs typeface="Garet"/>
                <a:sym typeface="Garet"/>
              </a:rPr>
              <a:t>int lastButtonState = 0; </a:t>
            </a:r>
          </a:p>
          <a:p>
            <a:pPr algn="ctr">
              <a:lnSpc>
                <a:spcPts val="3312"/>
              </a:lnSpc>
            </a:pPr>
            <a:r>
              <a:rPr lang="en-US" sz="2365">
                <a:solidFill>
                  <a:srgbClr val="000001"/>
                </a:solidFill>
                <a:latin typeface="Garet"/>
                <a:ea typeface="Garet"/>
                <a:cs typeface="Garet"/>
                <a:sym typeface="Garet"/>
              </a:rPr>
              <a:t>int cprCycle = 0; </a:t>
            </a:r>
          </a:p>
          <a:p>
            <a:pPr algn="ctr">
              <a:lnSpc>
                <a:spcPts val="3312"/>
              </a:lnSpc>
            </a:pPr>
            <a:r>
              <a:rPr lang="en-US" sz="2365">
                <a:solidFill>
                  <a:srgbClr val="000001"/>
                </a:solidFill>
                <a:latin typeface="Garet"/>
                <a:ea typeface="Garet"/>
                <a:cs typeface="Garet"/>
                <a:sym typeface="Garet"/>
              </a:rPr>
              <a:t>float totalTime; </a:t>
            </a:r>
          </a:p>
          <a:p>
            <a:pPr algn="ctr">
              <a:lnSpc>
                <a:spcPts val="3312"/>
              </a:lnSpc>
            </a:pPr>
            <a:r>
              <a:rPr lang="en-US" sz="2365">
                <a:solidFill>
                  <a:srgbClr val="000001"/>
                </a:solidFill>
                <a:latin typeface="Garet"/>
                <a:ea typeface="Garet"/>
                <a:cs typeface="Garet"/>
                <a:sym typeface="Garet"/>
              </a:rPr>
              <a:t>unsigned long timeBegin, timeEnd; </a:t>
            </a:r>
          </a:p>
          <a:p>
            <a:pPr algn="ctr">
              <a:lnSpc>
                <a:spcPts val="3312"/>
              </a:lnSpc>
            </a:pPr>
          </a:p>
          <a:p>
            <a:pPr algn="ctr">
              <a:lnSpc>
                <a:spcPts val="3312"/>
              </a:lnSpc>
            </a:pPr>
            <a:r>
              <a:rPr lang="en-US" sz="2365" b="true">
                <a:solidFill>
                  <a:srgbClr val="354CB7"/>
                </a:solidFill>
                <a:latin typeface="Garet Bold"/>
                <a:ea typeface="Garet Bold"/>
                <a:cs typeface="Garet Bold"/>
                <a:sym typeface="Garet Bold"/>
              </a:rPr>
              <a:t>// LCD configuration </a:t>
            </a:r>
          </a:p>
          <a:p>
            <a:pPr algn="ctr">
              <a:lnSpc>
                <a:spcPts val="3312"/>
              </a:lnSpc>
            </a:pPr>
            <a:r>
              <a:rPr lang="en-US" sz="2365">
                <a:solidFill>
                  <a:srgbClr val="000001"/>
                </a:solidFill>
                <a:latin typeface="Garet"/>
                <a:ea typeface="Garet"/>
                <a:cs typeface="Garet"/>
                <a:sym typeface="Garet"/>
              </a:rPr>
              <a:t>LiquidCrystal lcd(12, 11, 2, 3, 4, 5); </a:t>
            </a:r>
          </a:p>
          <a:p>
            <a:pPr algn="ctr">
              <a:lnSpc>
                <a:spcPts val="3312"/>
              </a:lnSpc>
            </a:pPr>
            <a:r>
              <a:rPr lang="en-US" sz="2365">
                <a:solidFill>
                  <a:srgbClr val="000001"/>
                </a:solidFill>
                <a:latin typeface="Della Respira"/>
                <a:ea typeface="Della Respira"/>
                <a:cs typeface="Della Respira"/>
                <a:sym typeface="Della Respira"/>
              </a:rPr>
              <a:t> </a:t>
            </a:r>
          </a:p>
          <a:p>
            <a:pPr algn="ctr">
              <a:lnSpc>
                <a:spcPts val="3312"/>
              </a:lnSpc>
            </a:pPr>
          </a:p>
        </p:txBody>
      </p:sp>
    </p:spTree>
  </p:cSld>
  <p:clrMapOvr>
    <a:masterClrMapping/>
  </p:clrMapOvr>
  <p:transition spd="med">
    <p:fade/>
  </p:transition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493C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67528" y="4959129"/>
            <a:ext cx="18669000" cy="5327871"/>
            <a:chOff x="0" y="0"/>
            <a:chExt cx="4741333" cy="135311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741333" cy="1353110"/>
            </a:xfrm>
            <a:custGeom>
              <a:avLst/>
              <a:gdLst/>
              <a:ahLst/>
              <a:cxnLst/>
              <a:rect r="r" b="b" t="t" l="l"/>
              <a:pathLst>
                <a:path h="1353110" w="4741333">
                  <a:moveTo>
                    <a:pt x="0" y="0"/>
                  </a:moveTo>
                  <a:lnTo>
                    <a:pt x="4741333" y="0"/>
                  </a:lnTo>
                  <a:lnTo>
                    <a:pt x="4741333" y="1353110"/>
                  </a:lnTo>
                  <a:lnTo>
                    <a:pt x="0" y="1353110"/>
                  </a:lnTo>
                  <a:close/>
                </a:path>
              </a:pathLst>
            </a:custGeom>
            <a:solidFill>
              <a:srgbClr val="384766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38100"/>
              <a:ext cx="4741333" cy="13150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94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8763000" y="1268762"/>
            <a:ext cx="8746701" cy="6920156"/>
            <a:chOff x="0" y="0"/>
            <a:chExt cx="2303658" cy="182259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303658" cy="1822592"/>
            </a:xfrm>
            <a:custGeom>
              <a:avLst/>
              <a:gdLst/>
              <a:ahLst/>
              <a:cxnLst/>
              <a:rect r="r" b="b" t="t" l="l"/>
              <a:pathLst>
                <a:path h="1822592" w="2303658">
                  <a:moveTo>
                    <a:pt x="22128" y="0"/>
                  </a:moveTo>
                  <a:lnTo>
                    <a:pt x="2281530" y="0"/>
                  </a:lnTo>
                  <a:cubicBezTo>
                    <a:pt x="2287399" y="0"/>
                    <a:pt x="2293027" y="2331"/>
                    <a:pt x="2297177" y="6481"/>
                  </a:cubicBezTo>
                  <a:cubicBezTo>
                    <a:pt x="2301327" y="10631"/>
                    <a:pt x="2303658" y="16259"/>
                    <a:pt x="2303658" y="22128"/>
                  </a:cubicBezTo>
                  <a:lnTo>
                    <a:pt x="2303658" y="1800464"/>
                  </a:lnTo>
                  <a:cubicBezTo>
                    <a:pt x="2303658" y="1812685"/>
                    <a:pt x="2293751" y="1822592"/>
                    <a:pt x="2281530" y="1822592"/>
                  </a:cubicBezTo>
                  <a:lnTo>
                    <a:pt x="22128" y="1822592"/>
                  </a:lnTo>
                  <a:cubicBezTo>
                    <a:pt x="16259" y="1822592"/>
                    <a:pt x="10631" y="1820261"/>
                    <a:pt x="6481" y="1816111"/>
                  </a:cubicBezTo>
                  <a:cubicBezTo>
                    <a:pt x="2331" y="1811961"/>
                    <a:pt x="0" y="1806333"/>
                    <a:pt x="0" y="1800464"/>
                  </a:cubicBezTo>
                  <a:lnTo>
                    <a:pt x="0" y="22128"/>
                  </a:lnTo>
                  <a:cubicBezTo>
                    <a:pt x="0" y="16259"/>
                    <a:pt x="2331" y="10631"/>
                    <a:pt x="6481" y="6481"/>
                  </a:cubicBezTo>
                  <a:cubicBezTo>
                    <a:pt x="10631" y="2331"/>
                    <a:pt x="16259" y="0"/>
                    <a:pt x="22128" y="0"/>
                  </a:cubicBezTo>
                  <a:close/>
                </a:path>
              </a:pathLst>
            </a:custGeom>
            <a:solidFill>
              <a:srgbClr val="E5F0F5"/>
            </a:solidFill>
            <a:ln cap="rnd">
              <a:noFill/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19050"/>
              <a:ext cx="2303658" cy="1841643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 marL="0" indent="0" lvl="0">
                <a:lnSpc>
                  <a:spcPts val="3380"/>
                </a:lnSpc>
              </a:pPr>
            </a:p>
          </p:txBody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763768" y="6044924"/>
            <a:ext cx="6617888" cy="3795940"/>
            <a:chOff x="0" y="0"/>
            <a:chExt cx="7981950" cy="457835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765810" y="21590"/>
              <a:ext cx="6451600" cy="4326890"/>
            </a:xfrm>
            <a:custGeom>
              <a:avLst/>
              <a:gdLst/>
              <a:ahLst/>
              <a:cxnLst/>
              <a:rect r="r" b="b" t="t" l="l"/>
              <a:pathLst>
                <a:path h="4326890" w="645160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C7CCC6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7981950" cy="4542790"/>
            </a:xfrm>
            <a:custGeom>
              <a:avLst/>
              <a:gdLst/>
              <a:ahLst/>
              <a:cxnLst/>
              <a:rect r="r" b="b" t="t" l="l"/>
              <a:pathLst>
                <a:path h="4542790" w="798195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B2BBBE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3460750" y="4349750"/>
              <a:ext cx="1059180" cy="96520"/>
            </a:xfrm>
            <a:custGeom>
              <a:avLst/>
              <a:gdLst/>
              <a:ahLst/>
              <a:cxnLst/>
              <a:rect r="r" b="b" t="t" l="l"/>
              <a:pathLst>
                <a:path h="96520" w="105918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000001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163830" y="4542790"/>
              <a:ext cx="7654290" cy="35560"/>
            </a:xfrm>
            <a:custGeom>
              <a:avLst/>
              <a:gdLst/>
              <a:ahLst/>
              <a:cxnLst/>
              <a:rect r="r" b="b" t="t" l="l"/>
              <a:pathLst>
                <a:path h="35560" w="765429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962660" y="276860"/>
              <a:ext cx="6055360" cy="3789680"/>
            </a:xfrm>
            <a:custGeom>
              <a:avLst/>
              <a:gdLst/>
              <a:ahLst/>
              <a:cxnLst/>
              <a:rect r="r" b="b" t="t" l="l"/>
              <a:pathLst>
                <a:path h="3789680" w="605536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2"/>
              <a:stretch>
                <a:fillRect l="0" t="-9965" r="0" b="-9965"/>
              </a:stretch>
            </a:blip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143000" y="238580"/>
            <a:ext cx="5859423" cy="1580241"/>
            <a:chOff x="0" y="0"/>
            <a:chExt cx="1543222" cy="416195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543222" cy="416195"/>
            </a:xfrm>
            <a:custGeom>
              <a:avLst/>
              <a:gdLst/>
              <a:ahLst/>
              <a:cxnLst/>
              <a:rect r="r" b="b" t="t" l="l"/>
              <a:pathLst>
                <a:path h="416195" w="1543222">
                  <a:moveTo>
                    <a:pt x="33032" y="0"/>
                  </a:moveTo>
                  <a:lnTo>
                    <a:pt x="1510191" y="0"/>
                  </a:lnTo>
                  <a:cubicBezTo>
                    <a:pt x="1528434" y="0"/>
                    <a:pt x="1543222" y="14789"/>
                    <a:pt x="1543222" y="33032"/>
                  </a:cubicBezTo>
                  <a:lnTo>
                    <a:pt x="1543222" y="383163"/>
                  </a:lnTo>
                  <a:cubicBezTo>
                    <a:pt x="1543222" y="401406"/>
                    <a:pt x="1528434" y="416195"/>
                    <a:pt x="1510191" y="416195"/>
                  </a:cubicBezTo>
                  <a:lnTo>
                    <a:pt x="33032" y="416195"/>
                  </a:lnTo>
                  <a:cubicBezTo>
                    <a:pt x="14789" y="416195"/>
                    <a:pt x="0" y="401406"/>
                    <a:pt x="0" y="383163"/>
                  </a:cubicBezTo>
                  <a:lnTo>
                    <a:pt x="0" y="33032"/>
                  </a:lnTo>
                  <a:cubicBezTo>
                    <a:pt x="0" y="14789"/>
                    <a:pt x="14789" y="0"/>
                    <a:pt x="33032" y="0"/>
                  </a:cubicBezTo>
                  <a:close/>
                </a:path>
              </a:pathLst>
            </a:custGeom>
            <a:solidFill>
              <a:srgbClr val="E5F0F5"/>
            </a:solidFill>
            <a:ln cap="rnd">
              <a:noFill/>
              <a:prstDash val="solid"/>
              <a:round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1543222" cy="454295"/>
            </a:xfrm>
            <a:prstGeom prst="rect">
              <a:avLst/>
            </a:prstGeom>
          </p:spPr>
          <p:txBody>
            <a:bodyPr anchor="ctr" rtlCol="false" tIns="101600" lIns="101600" bIns="101600" rIns="101600"/>
            <a:lstStyle/>
            <a:p>
              <a:pPr algn="ctr" marL="0" indent="0" lvl="0">
                <a:lnSpc>
                  <a:spcPts val="519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1515412" y="512750"/>
            <a:ext cx="1633662" cy="1031900"/>
          </a:xfrm>
          <a:custGeom>
            <a:avLst/>
            <a:gdLst/>
            <a:ahLst/>
            <a:cxnLst/>
            <a:rect r="r" b="b" t="t" l="l"/>
            <a:pathLst>
              <a:path h="1031900" w="1633662">
                <a:moveTo>
                  <a:pt x="0" y="0"/>
                </a:moveTo>
                <a:lnTo>
                  <a:pt x="1633662" y="0"/>
                </a:lnTo>
                <a:lnTo>
                  <a:pt x="1633662" y="1031900"/>
                </a:lnTo>
                <a:lnTo>
                  <a:pt x="0" y="10319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20224" r="0" b="-11315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3149074" y="123825"/>
            <a:ext cx="3668342" cy="17783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779"/>
              </a:lnSpc>
            </a:pPr>
            <a:r>
              <a:rPr lang="en-US" sz="12526">
                <a:solidFill>
                  <a:srgbClr val="2B3D72"/>
                </a:solidFill>
                <a:latin typeface="Lucidity Condensed"/>
                <a:ea typeface="Lucidity Condensed"/>
                <a:cs typeface="Lucidity Condensed"/>
                <a:sym typeface="Lucidity Condensed"/>
              </a:rPr>
              <a:t>CODE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7788761" y="1348282"/>
            <a:ext cx="10314166" cy="79100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64"/>
              </a:lnSpc>
            </a:pPr>
            <a:r>
              <a:rPr lang="en-US" sz="2831">
                <a:solidFill>
                  <a:srgbClr val="A83137"/>
                </a:solidFill>
                <a:latin typeface="Garet"/>
                <a:ea typeface="Garet"/>
                <a:cs typeface="Garet"/>
                <a:sym typeface="Garet"/>
              </a:rPr>
              <a:t>void setup()</a:t>
            </a:r>
          </a:p>
          <a:p>
            <a:pPr algn="ctr">
              <a:lnSpc>
                <a:spcPts val="3964"/>
              </a:lnSpc>
            </a:pPr>
            <a:r>
              <a:rPr lang="en-US" sz="2831">
                <a:solidFill>
                  <a:srgbClr val="A83137"/>
                </a:solidFill>
                <a:latin typeface="Garet"/>
                <a:ea typeface="Garet"/>
                <a:cs typeface="Garet"/>
                <a:sym typeface="Garet"/>
              </a:rPr>
              <a:t> </a:t>
            </a:r>
            <a:r>
              <a:rPr lang="en-US" sz="2831">
                <a:solidFill>
                  <a:srgbClr val="000001"/>
                </a:solidFill>
                <a:latin typeface="Garet"/>
                <a:ea typeface="Garet"/>
                <a:cs typeface="Garet"/>
                <a:sym typeface="Garet"/>
              </a:rPr>
              <a:t>{ </a:t>
            </a:r>
          </a:p>
          <a:p>
            <a:pPr algn="ctr">
              <a:lnSpc>
                <a:spcPts val="3964"/>
              </a:lnSpc>
            </a:pPr>
            <a:r>
              <a:rPr lang="en-US" sz="2831">
                <a:solidFill>
                  <a:srgbClr val="000001"/>
                </a:solidFill>
                <a:latin typeface="Garet"/>
                <a:ea typeface="Garet"/>
                <a:cs typeface="Garet"/>
                <a:sym typeface="Garet"/>
              </a:rPr>
              <a:t>  </a:t>
            </a:r>
            <a:r>
              <a:rPr lang="en-US" sz="2831" b="true">
                <a:solidFill>
                  <a:srgbClr val="354CB7"/>
                </a:solidFill>
                <a:latin typeface="Garet Bold"/>
                <a:ea typeface="Garet Bold"/>
                <a:cs typeface="Garet Bold"/>
                <a:sym typeface="Garet Bold"/>
              </a:rPr>
              <a:t>// Pin modes </a:t>
            </a:r>
          </a:p>
          <a:p>
            <a:pPr algn="ctr">
              <a:lnSpc>
                <a:spcPts val="3964"/>
              </a:lnSpc>
            </a:pPr>
            <a:r>
              <a:rPr lang="en-US" sz="2831">
                <a:solidFill>
                  <a:srgbClr val="000001"/>
                </a:solidFill>
                <a:latin typeface="Garet"/>
                <a:ea typeface="Garet"/>
                <a:cs typeface="Garet"/>
                <a:sym typeface="Garet"/>
              </a:rPr>
              <a:t>  pinMode(buttonPin, INPUT); </a:t>
            </a:r>
          </a:p>
          <a:p>
            <a:pPr algn="ctr">
              <a:lnSpc>
                <a:spcPts val="3964"/>
              </a:lnSpc>
            </a:pPr>
            <a:r>
              <a:rPr lang="en-US" sz="2831">
                <a:solidFill>
                  <a:srgbClr val="000001"/>
                </a:solidFill>
                <a:latin typeface="Garet"/>
                <a:ea typeface="Garet"/>
                <a:cs typeface="Garet"/>
                <a:sym typeface="Garet"/>
              </a:rPr>
              <a:t>  pinMode(pressGood, OUTPUT); </a:t>
            </a:r>
          </a:p>
          <a:p>
            <a:pPr algn="ctr">
              <a:lnSpc>
                <a:spcPts val="3964"/>
              </a:lnSpc>
            </a:pPr>
            <a:r>
              <a:rPr lang="en-US" sz="2831">
                <a:solidFill>
                  <a:srgbClr val="000001"/>
                </a:solidFill>
                <a:latin typeface="Garet"/>
                <a:ea typeface="Garet"/>
                <a:cs typeface="Garet"/>
                <a:sym typeface="Garet"/>
              </a:rPr>
              <a:t>  pinMode(pressBad, OUTPUT); </a:t>
            </a:r>
          </a:p>
          <a:p>
            <a:pPr algn="ctr">
              <a:lnSpc>
                <a:spcPts val="3964"/>
              </a:lnSpc>
            </a:pPr>
            <a:r>
              <a:rPr lang="en-US" sz="2831">
                <a:solidFill>
                  <a:srgbClr val="000001"/>
                </a:solidFill>
                <a:latin typeface="Garet"/>
                <a:ea typeface="Garet"/>
                <a:cs typeface="Garet"/>
                <a:sym typeface="Garet"/>
              </a:rPr>
              <a:t>   </a:t>
            </a:r>
          </a:p>
          <a:p>
            <a:pPr algn="ctr">
              <a:lnSpc>
                <a:spcPts val="3964"/>
              </a:lnSpc>
            </a:pPr>
            <a:r>
              <a:rPr lang="en-US" sz="2831" b="true">
                <a:solidFill>
                  <a:srgbClr val="000001"/>
                </a:solidFill>
                <a:latin typeface="Garet Bold"/>
                <a:ea typeface="Garet Bold"/>
                <a:cs typeface="Garet Bold"/>
                <a:sym typeface="Garet Bold"/>
              </a:rPr>
              <a:t>  </a:t>
            </a:r>
            <a:r>
              <a:rPr lang="en-US" sz="2831" b="true">
                <a:solidFill>
                  <a:srgbClr val="354CB7"/>
                </a:solidFill>
                <a:latin typeface="Garet Bold"/>
                <a:ea typeface="Garet Bold"/>
                <a:cs typeface="Garet Bold"/>
                <a:sym typeface="Garet Bold"/>
              </a:rPr>
              <a:t>// Initialize serial communication and LCD </a:t>
            </a:r>
          </a:p>
          <a:p>
            <a:pPr algn="ctr">
              <a:lnSpc>
                <a:spcPts val="3964"/>
              </a:lnSpc>
            </a:pPr>
            <a:r>
              <a:rPr lang="en-US" sz="2831">
                <a:solidFill>
                  <a:srgbClr val="000001"/>
                </a:solidFill>
                <a:latin typeface="Garet"/>
                <a:ea typeface="Garet"/>
                <a:cs typeface="Garet"/>
                <a:sym typeface="Garet"/>
              </a:rPr>
              <a:t>  Serial.begin(9600); </a:t>
            </a:r>
          </a:p>
          <a:p>
            <a:pPr algn="ctr">
              <a:lnSpc>
                <a:spcPts val="3964"/>
              </a:lnSpc>
            </a:pPr>
            <a:r>
              <a:rPr lang="en-US" sz="2831">
                <a:solidFill>
                  <a:srgbClr val="000001"/>
                </a:solidFill>
                <a:latin typeface="Garet"/>
                <a:ea typeface="Garet"/>
                <a:cs typeface="Garet"/>
                <a:sym typeface="Garet"/>
              </a:rPr>
              <a:t>  lcd.begin(16, 2); </a:t>
            </a:r>
          </a:p>
          <a:p>
            <a:pPr algn="ctr">
              <a:lnSpc>
                <a:spcPts val="3964"/>
              </a:lnSpc>
            </a:pPr>
            <a:r>
              <a:rPr lang="en-US" sz="2831">
                <a:solidFill>
                  <a:srgbClr val="000001"/>
                </a:solidFill>
                <a:latin typeface="Garet"/>
                <a:ea typeface="Garet"/>
                <a:cs typeface="Garet"/>
                <a:sym typeface="Garet"/>
              </a:rPr>
              <a:t>  lcd.home(); </a:t>
            </a:r>
          </a:p>
          <a:p>
            <a:pPr algn="ctr">
              <a:lnSpc>
                <a:spcPts val="3964"/>
              </a:lnSpc>
            </a:pPr>
            <a:r>
              <a:rPr lang="en-US" sz="2831">
                <a:solidFill>
                  <a:srgbClr val="000001"/>
                </a:solidFill>
                <a:latin typeface="Garet"/>
                <a:ea typeface="Garet"/>
                <a:cs typeface="Garet"/>
                <a:sym typeface="Garet"/>
              </a:rPr>
              <a:t>  lcd.print("Begin CPR"); </a:t>
            </a:r>
          </a:p>
          <a:p>
            <a:pPr algn="ctr">
              <a:lnSpc>
                <a:spcPts val="3964"/>
              </a:lnSpc>
            </a:pPr>
            <a:r>
              <a:rPr lang="en-US" sz="2831">
                <a:solidFill>
                  <a:srgbClr val="000001"/>
                </a:solidFill>
                <a:latin typeface="Garet"/>
                <a:ea typeface="Garet"/>
                <a:cs typeface="Garet"/>
                <a:sym typeface="Garet"/>
              </a:rPr>
              <a:t>} </a:t>
            </a:r>
          </a:p>
          <a:p>
            <a:pPr algn="ctr">
              <a:lnSpc>
                <a:spcPts val="3964"/>
              </a:lnSpc>
            </a:pPr>
          </a:p>
          <a:p>
            <a:pPr algn="ctr">
              <a:lnSpc>
                <a:spcPts val="3964"/>
              </a:lnSpc>
            </a:pPr>
            <a:r>
              <a:rPr lang="en-US" sz="2831">
                <a:solidFill>
                  <a:srgbClr val="000001"/>
                </a:solidFill>
                <a:latin typeface="Della Respira"/>
                <a:ea typeface="Della Respira"/>
                <a:cs typeface="Della Respira"/>
                <a:sym typeface="Della Respira"/>
              </a:rPr>
              <a:t> </a:t>
            </a:r>
          </a:p>
          <a:p>
            <a:pPr algn="ctr">
              <a:lnSpc>
                <a:spcPts val="3964"/>
              </a:lnSpc>
            </a:pPr>
          </a:p>
        </p:txBody>
      </p:sp>
    </p:spTree>
  </p:cSld>
  <p:clrMapOvr>
    <a:masterClrMapping/>
  </p:clrMapOvr>
  <p:transition spd="med">
    <p:fade/>
  </p:transition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493C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67528" y="4959129"/>
            <a:ext cx="18669000" cy="5327871"/>
            <a:chOff x="0" y="0"/>
            <a:chExt cx="4741333" cy="135311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741333" cy="1353110"/>
            </a:xfrm>
            <a:custGeom>
              <a:avLst/>
              <a:gdLst/>
              <a:ahLst/>
              <a:cxnLst/>
              <a:rect r="r" b="b" t="t" l="l"/>
              <a:pathLst>
                <a:path h="1353110" w="4741333">
                  <a:moveTo>
                    <a:pt x="0" y="0"/>
                  </a:moveTo>
                  <a:lnTo>
                    <a:pt x="4741333" y="0"/>
                  </a:lnTo>
                  <a:lnTo>
                    <a:pt x="4741333" y="1353110"/>
                  </a:lnTo>
                  <a:lnTo>
                    <a:pt x="0" y="1353110"/>
                  </a:lnTo>
                  <a:close/>
                </a:path>
              </a:pathLst>
            </a:custGeom>
            <a:solidFill>
              <a:srgbClr val="384766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38100"/>
              <a:ext cx="4741333" cy="13150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94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8763000" y="512750"/>
            <a:ext cx="8746701" cy="9328115"/>
            <a:chOff x="0" y="0"/>
            <a:chExt cx="2303658" cy="245678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303658" cy="2456787"/>
            </a:xfrm>
            <a:custGeom>
              <a:avLst/>
              <a:gdLst/>
              <a:ahLst/>
              <a:cxnLst/>
              <a:rect r="r" b="b" t="t" l="l"/>
              <a:pathLst>
                <a:path h="2456787" w="2303658">
                  <a:moveTo>
                    <a:pt x="22128" y="0"/>
                  </a:moveTo>
                  <a:lnTo>
                    <a:pt x="2281530" y="0"/>
                  </a:lnTo>
                  <a:cubicBezTo>
                    <a:pt x="2287399" y="0"/>
                    <a:pt x="2293027" y="2331"/>
                    <a:pt x="2297177" y="6481"/>
                  </a:cubicBezTo>
                  <a:cubicBezTo>
                    <a:pt x="2301327" y="10631"/>
                    <a:pt x="2303658" y="16259"/>
                    <a:pt x="2303658" y="22128"/>
                  </a:cubicBezTo>
                  <a:lnTo>
                    <a:pt x="2303658" y="2434659"/>
                  </a:lnTo>
                  <a:cubicBezTo>
                    <a:pt x="2303658" y="2446880"/>
                    <a:pt x="2293751" y="2456787"/>
                    <a:pt x="2281530" y="2456787"/>
                  </a:cubicBezTo>
                  <a:lnTo>
                    <a:pt x="22128" y="2456787"/>
                  </a:lnTo>
                  <a:cubicBezTo>
                    <a:pt x="16259" y="2456787"/>
                    <a:pt x="10631" y="2454456"/>
                    <a:pt x="6481" y="2450306"/>
                  </a:cubicBezTo>
                  <a:cubicBezTo>
                    <a:pt x="2331" y="2446157"/>
                    <a:pt x="0" y="2440528"/>
                    <a:pt x="0" y="2434659"/>
                  </a:cubicBezTo>
                  <a:lnTo>
                    <a:pt x="0" y="22128"/>
                  </a:lnTo>
                  <a:cubicBezTo>
                    <a:pt x="0" y="16259"/>
                    <a:pt x="2331" y="10631"/>
                    <a:pt x="6481" y="6481"/>
                  </a:cubicBezTo>
                  <a:cubicBezTo>
                    <a:pt x="10631" y="2331"/>
                    <a:pt x="16259" y="0"/>
                    <a:pt x="22128" y="0"/>
                  </a:cubicBezTo>
                  <a:close/>
                </a:path>
              </a:pathLst>
            </a:custGeom>
            <a:solidFill>
              <a:srgbClr val="E5F0F5"/>
            </a:solidFill>
            <a:ln cap="rnd">
              <a:noFill/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19050"/>
              <a:ext cx="2303658" cy="2475837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 marL="0" indent="0" lvl="0">
                <a:lnSpc>
                  <a:spcPts val="3380"/>
                </a:lnSpc>
              </a:pPr>
            </a:p>
          </p:txBody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763768" y="6044924"/>
            <a:ext cx="6617888" cy="3795940"/>
            <a:chOff x="0" y="0"/>
            <a:chExt cx="7981950" cy="457835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765810" y="21590"/>
              <a:ext cx="6451600" cy="4326890"/>
            </a:xfrm>
            <a:custGeom>
              <a:avLst/>
              <a:gdLst/>
              <a:ahLst/>
              <a:cxnLst/>
              <a:rect r="r" b="b" t="t" l="l"/>
              <a:pathLst>
                <a:path h="4326890" w="645160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C7CCC6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7981950" cy="4542790"/>
            </a:xfrm>
            <a:custGeom>
              <a:avLst/>
              <a:gdLst/>
              <a:ahLst/>
              <a:cxnLst/>
              <a:rect r="r" b="b" t="t" l="l"/>
              <a:pathLst>
                <a:path h="4542790" w="798195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B2BBBE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3460750" y="4349750"/>
              <a:ext cx="1059180" cy="96520"/>
            </a:xfrm>
            <a:custGeom>
              <a:avLst/>
              <a:gdLst/>
              <a:ahLst/>
              <a:cxnLst/>
              <a:rect r="r" b="b" t="t" l="l"/>
              <a:pathLst>
                <a:path h="96520" w="105918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000001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163830" y="4542790"/>
              <a:ext cx="7654290" cy="35560"/>
            </a:xfrm>
            <a:custGeom>
              <a:avLst/>
              <a:gdLst/>
              <a:ahLst/>
              <a:cxnLst/>
              <a:rect r="r" b="b" t="t" l="l"/>
              <a:pathLst>
                <a:path h="35560" w="765429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962660" y="276860"/>
              <a:ext cx="6055360" cy="3789680"/>
            </a:xfrm>
            <a:custGeom>
              <a:avLst/>
              <a:gdLst/>
              <a:ahLst/>
              <a:cxnLst/>
              <a:rect r="r" b="b" t="t" l="l"/>
              <a:pathLst>
                <a:path h="3789680" w="605536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2"/>
              <a:stretch>
                <a:fillRect l="0" t="-9965" r="0" b="-9965"/>
              </a:stretch>
            </a:blip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143000" y="238580"/>
            <a:ext cx="5859423" cy="1580241"/>
            <a:chOff x="0" y="0"/>
            <a:chExt cx="1543222" cy="416195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543222" cy="416195"/>
            </a:xfrm>
            <a:custGeom>
              <a:avLst/>
              <a:gdLst/>
              <a:ahLst/>
              <a:cxnLst/>
              <a:rect r="r" b="b" t="t" l="l"/>
              <a:pathLst>
                <a:path h="416195" w="1543222">
                  <a:moveTo>
                    <a:pt x="33032" y="0"/>
                  </a:moveTo>
                  <a:lnTo>
                    <a:pt x="1510191" y="0"/>
                  </a:lnTo>
                  <a:cubicBezTo>
                    <a:pt x="1528434" y="0"/>
                    <a:pt x="1543222" y="14789"/>
                    <a:pt x="1543222" y="33032"/>
                  </a:cubicBezTo>
                  <a:lnTo>
                    <a:pt x="1543222" y="383163"/>
                  </a:lnTo>
                  <a:cubicBezTo>
                    <a:pt x="1543222" y="401406"/>
                    <a:pt x="1528434" y="416195"/>
                    <a:pt x="1510191" y="416195"/>
                  </a:cubicBezTo>
                  <a:lnTo>
                    <a:pt x="33032" y="416195"/>
                  </a:lnTo>
                  <a:cubicBezTo>
                    <a:pt x="14789" y="416195"/>
                    <a:pt x="0" y="401406"/>
                    <a:pt x="0" y="383163"/>
                  </a:cubicBezTo>
                  <a:lnTo>
                    <a:pt x="0" y="33032"/>
                  </a:lnTo>
                  <a:cubicBezTo>
                    <a:pt x="0" y="14789"/>
                    <a:pt x="14789" y="0"/>
                    <a:pt x="33032" y="0"/>
                  </a:cubicBezTo>
                  <a:close/>
                </a:path>
              </a:pathLst>
            </a:custGeom>
            <a:solidFill>
              <a:srgbClr val="E5F0F5"/>
            </a:solidFill>
            <a:ln cap="rnd">
              <a:noFill/>
              <a:prstDash val="solid"/>
              <a:round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1543222" cy="454295"/>
            </a:xfrm>
            <a:prstGeom prst="rect">
              <a:avLst/>
            </a:prstGeom>
          </p:spPr>
          <p:txBody>
            <a:bodyPr anchor="ctr" rtlCol="false" tIns="101600" lIns="101600" bIns="101600" rIns="101600"/>
            <a:lstStyle/>
            <a:p>
              <a:pPr algn="ctr" marL="0" indent="0" lvl="0">
                <a:lnSpc>
                  <a:spcPts val="519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1515412" y="512750"/>
            <a:ext cx="1633662" cy="1031900"/>
          </a:xfrm>
          <a:custGeom>
            <a:avLst/>
            <a:gdLst/>
            <a:ahLst/>
            <a:cxnLst/>
            <a:rect r="r" b="b" t="t" l="l"/>
            <a:pathLst>
              <a:path h="1031900" w="1633662">
                <a:moveTo>
                  <a:pt x="0" y="0"/>
                </a:moveTo>
                <a:lnTo>
                  <a:pt x="1633662" y="0"/>
                </a:lnTo>
                <a:lnTo>
                  <a:pt x="1633662" y="1031900"/>
                </a:lnTo>
                <a:lnTo>
                  <a:pt x="0" y="10319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20224" r="0" b="-11315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3149074" y="123825"/>
            <a:ext cx="3668342" cy="17783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779"/>
              </a:lnSpc>
            </a:pPr>
            <a:r>
              <a:rPr lang="en-US" sz="12526">
                <a:solidFill>
                  <a:srgbClr val="2B3D72"/>
                </a:solidFill>
                <a:latin typeface="Lucidity Condensed"/>
                <a:ea typeface="Lucidity Condensed"/>
                <a:cs typeface="Lucidity Condensed"/>
                <a:sym typeface="Lucidity Condensed"/>
              </a:rPr>
              <a:t>CODE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7979268" y="823090"/>
            <a:ext cx="10314166" cy="103865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64"/>
              </a:lnSpc>
            </a:pPr>
            <a:r>
              <a:rPr lang="en-US" sz="2831" b="true">
                <a:solidFill>
                  <a:srgbClr val="A83137"/>
                </a:solidFill>
                <a:latin typeface="Garet Bold"/>
                <a:ea typeface="Garet Bold"/>
                <a:cs typeface="Garet Bold"/>
                <a:sym typeface="Garet Bold"/>
              </a:rPr>
              <a:t>void loop() { </a:t>
            </a:r>
          </a:p>
          <a:p>
            <a:pPr algn="ctr">
              <a:lnSpc>
                <a:spcPts val="3964"/>
              </a:lnSpc>
            </a:pPr>
            <a:r>
              <a:rPr lang="en-US" sz="2831">
                <a:solidFill>
                  <a:srgbClr val="000001"/>
                </a:solidFill>
                <a:latin typeface="Garet"/>
                <a:ea typeface="Garet"/>
                <a:cs typeface="Garet"/>
                <a:sym typeface="Garet"/>
              </a:rPr>
              <a:t>  pressureRead = analogRead(pressurePin); </a:t>
            </a:r>
          </a:p>
          <a:p>
            <a:pPr algn="ctr">
              <a:lnSpc>
                <a:spcPts val="3964"/>
              </a:lnSpc>
            </a:pPr>
            <a:r>
              <a:rPr lang="en-US" sz="2831">
                <a:solidFill>
                  <a:srgbClr val="000001"/>
                </a:solidFill>
                <a:latin typeface="Garet"/>
                <a:ea typeface="Garet"/>
                <a:cs typeface="Garet"/>
                <a:sym typeface="Garet"/>
              </a:rPr>
              <a:t>  buttonState = digitalRead(buttonPin); </a:t>
            </a:r>
          </a:p>
          <a:p>
            <a:pPr algn="ctr">
              <a:lnSpc>
                <a:spcPts val="3964"/>
              </a:lnSpc>
            </a:pPr>
            <a:r>
              <a:rPr lang="en-US" sz="2831">
                <a:solidFill>
                  <a:srgbClr val="000001"/>
                </a:solidFill>
                <a:latin typeface="Garet"/>
                <a:ea typeface="Garet"/>
                <a:cs typeface="Garet"/>
                <a:sym typeface="Garet"/>
              </a:rPr>
              <a:t> </a:t>
            </a:r>
          </a:p>
          <a:p>
            <a:pPr algn="ctr">
              <a:lnSpc>
                <a:spcPts val="3964"/>
              </a:lnSpc>
            </a:pPr>
            <a:r>
              <a:rPr lang="en-US" sz="2831" b="true">
                <a:solidFill>
                  <a:srgbClr val="354CB7"/>
                </a:solidFill>
                <a:latin typeface="Garet Bold"/>
                <a:ea typeface="Garet Bold"/>
                <a:cs typeface="Garet Bold"/>
                <a:sym typeface="Garet Bold"/>
              </a:rPr>
              <a:t>  // Check if button state has changed </a:t>
            </a:r>
          </a:p>
          <a:p>
            <a:pPr algn="ctr">
              <a:lnSpc>
                <a:spcPts val="3964"/>
              </a:lnSpc>
            </a:pPr>
            <a:r>
              <a:rPr lang="en-US" sz="2831">
                <a:solidFill>
                  <a:srgbClr val="000001"/>
                </a:solidFill>
                <a:latin typeface="Garet"/>
                <a:ea typeface="Garet"/>
                <a:cs typeface="Garet"/>
                <a:sym typeface="Garet"/>
              </a:rPr>
              <a:t>  if (buttonState != lastButtonState) { </a:t>
            </a:r>
          </a:p>
          <a:p>
            <a:pPr algn="ctr">
              <a:lnSpc>
                <a:spcPts val="3964"/>
              </a:lnSpc>
            </a:pPr>
            <a:r>
              <a:rPr lang="en-US" sz="2831">
                <a:solidFill>
                  <a:srgbClr val="000001"/>
                </a:solidFill>
                <a:latin typeface="Garet"/>
                <a:ea typeface="Garet"/>
                <a:cs typeface="Garet"/>
                <a:sym typeface="Garet"/>
              </a:rPr>
              <a:t>    if (buttonState == HIGH) { </a:t>
            </a:r>
          </a:p>
          <a:p>
            <a:pPr algn="ctr">
              <a:lnSpc>
                <a:spcPts val="3964"/>
              </a:lnSpc>
            </a:pPr>
            <a:r>
              <a:rPr lang="en-US" sz="2831">
                <a:solidFill>
                  <a:srgbClr val="000001"/>
                </a:solidFill>
                <a:latin typeface="Garet"/>
                <a:ea typeface="Garet"/>
                <a:cs typeface="Garet"/>
                <a:sym typeface="Garet"/>
              </a:rPr>
              <a:t>      cprCount++; </a:t>
            </a:r>
            <a:r>
              <a:rPr lang="en-US" sz="2831" b="true">
                <a:solidFill>
                  <a:srgbClr val="354CB7"/>
                </a:solidFill>
                <a:latin typeface="Garet Bold"/>
                <a:ea typeface="Garet Bold"/>
                <a:cs typeface="Garet Bold"/>
                <a:sym typeface="Garet Bold"/>
              </a:rPr>
              <a:t>// Increment CPR count</a:t>
            </a:r>
            <a:r>
              <a:rPr lang="en-US" sz="2831">
                <a:solidFill>
                  <a:srgbClr val="000001"/>
                </a:solidFill>
                <a:latin typeface="Garet"/>
                <a:ea typeface="Garet"/>
                <a:cs typeface="Garet"/>
                <a:sym typeface="Garet"/>
              </a:rPr>
              <a:t> </a:t>
            </a:r>
          </a:p>
          <a:p>
            <a:pPr algn="ctr">
              <a:lnSpc>
                <a:spcPts val="3964"/>
              </a:lnSpc>
            </a:pPr>
            <a:r>
              <a:rPr lang="en-US" sz="2831">
                <a:solidFill>
                  <a:srgbClr val="000001"/>
                </a:solidFill>
                <a:latin typeface="Garet"/>
                <a:ea typeface="Garet"/>
                <a:cs typeface="Garet"/>
                <a:sym typeface="Garet"/>
              </a:rPr>
              <a:t>      lcd.clear(); </a:t>
            </a:r>
          </a:p>
          <a:p>
            <a:pPr algn="ctr">
              <a:lnSpc>
                <a:spcPts val="3964"/>
              </a:lnSpc>
            </a:pPr>
            <a:r>
              <a:rPr lang="en-US" sz="2831">
                <a:solidFill>
                  <a:srgbClr val="000001"/>
                </a:solidFill>
                <a:latin typeface="Garet"/>
                <a:ea typeface="Garet"/>
                <a:cs typeface="Garet"/>
                <a:sym typeface="Garet"/>
              </a:rPr>
              <a:t>      lcd.print("Count: "); </a:t>
            </a:r>
          </a:p>
          <a:p>
            <a:pPr algn="ctr">
              <a:lnSpc>
                <a:spcPts val="3964"/>
              </a:lnSpc>
            </a:pPr>
            <a:r>
              <a:rPr lang="en-US" sz="2831">
                <a:solidFill>
                  <a:srgbClr val="000001"/>
                </a:solidFill>
                <a:latin typeface="Garet"/>
                <a:ea typeface="Garet"/>
                <a:cs typeface="Garet"/>
                <a:sym typeface="Garet"/>
              </a:rPr>
              <a:t>      lcd.print(cprCount); </a:t>
            </a:r>
          </a:p>
          <a:p>
            <a:pPr algn="ctr">
              <a:lnSpc>
                <a:spcPts val="3964"/>
              </a:lnSpc>
            </a:pPr>
            <a:r>
              <a:rPr lang="en-US" sz="2831">
                <a:solidFill>
                  <a:srgbClr val="000001"/>
                </a:solidFill>
                <a:latin typeface="Garet"/>
                <a:ea typeface="Garet"/>
                <a:cs typeface="Garet"/>
                <a:sym typeface="Garet"/>
              </a:rPr>
              <a:t> </a:t>
            </a:r>
          </a:p>
          <a:p>
            <a:pPr algn="ctr">
              <a:lnSpc>
                <a:spcPts val="3964"/>
              </a:lnSpc>
            </a:pPr>
            <a:r>
              <a:rPr lang="en-US" sz="2831">
                <a:solidFill>
                  <a:srgbClr val="000001"/>
                </a:solidFill>
                <a:latin typeface="Garet"/>
                <a:ea typeface="Garet"/>
                <a:cs typeface="Garet"/>
                <a:sym typeface="Garet"/>
              </a:rPr>
              <a:t>  </a:t>
            </a:r>
            <a:r>
              <a:rPr lang="en-US" sz="2831" b="true">
                <a:solidFill>
                  <a:srgbClr val="354CB7"/>
                </a:solidFill>
                <a:latin typeface="Garet Bold"/>
                <a:ea typeface="Garet Bold"/>
                <a:cs typeface="Garet Bold"/>
                <a:sym typeface="Garet Bold"/>
              </a:rPr>
              <a:t>    // Record start time on first compression </a:t>
            </a:r>
          </a:p>
          <a:p>
            <a:pPr algn="ctr">
              <a:lnSpc>
                <a:spcPts val="3964"/>
              </a:lnSpc>
            </a:pPr>
            <a:r>
              <a:rPr lang="en-US" sz="2831">
                <a:solidFill>
                  <a:srgbClr val="000001"/>
                </a:solidFill>
                <a:latin typeface="Garet"/>
                <a:ea typeface="Garet"/>
                <a:cs typeface="Garet"/>
                <a:sym typeface="Garet"/>
              </a:rPr>
              <a:t>      if (cprCount == 1) { </a:t>
            </a:r>
          </a:p>
          <a:p>
            <a:pPr algn="ctr">
              <a:lnSpc>
                <a:spcPts val="3964"/>
              </a:lnSpc>
            </a:pPr>
            <a:r>
              <a:rPr lang="en-US" sz="2831">
                <a:solidFill>
                  <a:srgbClr val="000001"/>
                </a:solidFill>
                <a:latin typeface="Garet"/>
                <a:ea typeface="Garet"/>
                <a:cs typeface="Garet"/>
                <a:sym typeface="Garet"/>
              </a:rPr>
              <a:t>        timeBegin = millis(); </a:t>
            </a:r>
          </a:p>
          <a:p>
            <a:pPr algn="ctr">
              <a:lnSpc>
                <a:spcPts val="3964"/>
              </a:lnSpc>
            </a:pPr>
            <a:r>
              <a:rPr lang="en-US" sz="2831">
                <a:solidFill>
                  <a:srgbClr val="000001"/>
                </a:solidFill>
                <a:latin typeface="Garet"/>
                <a:ea typeface="Garet"/>
                <a:cs typeface="Garet"/>
                <a:sym typeface="Garet"/>
              </a:rPr>
              <a:t>      } </a:t>
            </a:r>
          </a:p>
          <a:p>
            <a:pPr algn="ctr">
              <a:lnSpc>
                <a:spcPts val="3964"/>
              </a:lnSpc>
            </a:pPr>
            <a:r>
              <a:rPr lang="en-US" sz="2831">
                <a:solidFill>
                  <a:srgbClr val="000001"/>
                </a:solidFill>
                <a:latin typeface="Garet"/>
                <a:ea typeface="Garet"/>
                <a:cs typeface="Garet"/>
                <a:sym typeface="Garet"/>
              </a:rPr>
              <a:t>    } </a:t>
            </a:r>
          </a:p>
          <a:p>
            <a:pPr algn="ctr">
              <a:lnSpc>
                <a:spcPts val="3964"/>
              </a:lnSpc>
            </a:pPr>
            <a:r>
              <a:rPr lang="en-US" sz="2831">
                <a:solidFill>
                  <a:srgbClr val="000001"/>
                </a:solidFill>
                <a:latin typeface="Garet"/>
                <a:ea typeface="Garet"/>
                <a:cs typeface="Garet"/>
                <a:sym typeface="Garet"/>
              </a:rPr>
              <a:t>  } </a:t>
            </a:r>
          </a:p>
          <a:p>
            <a:pPr algn="ctr">
              <a:lnSpc>
                <a:spcPts val="3964"/>
              </a:lnSpc>
            </a:pPr>
          </a:p>
          <a:p>
            <a:pPr algn="ctr">
              <a:lnSpc>
                <a:spcPts val="3964"/>
              </a:lnSpc>
            </a:pPr>
            <a:r>
              <a:rPr lang="en-US" sz="2831">
                <a:solidFill>
                  <a:srgbClr val="000001"/>
                </a:solidFill>
                <a:latin typeface="Della Respira"/>
                <a:ea typeface="Della Respira"/>
                <a:cs typeface="Della Respira"/>
                <a:sym typeface="Della Respira"/>
              </a:rPr>
              <a:t> </a:t>
            </a:r>
          </a:p>
          <a:p>
            <a:pPr algn="ctr">
              <a:lnSpc>
                <a:spcPts val="3964"/>
              </a:lnSpc>
            </a:pPr>
          </a:p>
        </p:txBody>
      </p:sp>
    </p:spTree>
  </p:cSld>
  <p:clrMapOvr>
    <a:masterClrMapping/>
  </p:clrMapOvr>
  <p:transition spd="med">
    <p:fade/>
  </p:transition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493C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67528" y="4959129"/>
            <a:ext cx="18669000" cy="5327871"/>
            <a:chOff x="0" y="0"/>
            <a:chExt cx="4741333" cy="135311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741333" cy="1353110"/>
            </a:xfrm>
            <a:custGeom>
              <a:avLst/>
              <a:gdLst/>
              <a:ahLst/>
              <a:cxnLst/>
              <a:rect r="r" b="b" t="t" l="l"/>
              <a:pathLst>
                <a:path h="1353110" w="4741333">
                  <a:moveTo>
                    <a:pt x="0" y="0"/>
                  </a:moveTo>
                  <a:lnTo>
                    <a:pt x="4741333" y="0"/>
                  </a:lnTo>
                  <a:lnTo>
                    <a:pt x="4741333" y="1353110"/>
                  </a:lnTo>
                  <a:lnTo>
                    <a:pt x="0" y="1353110"/>
                  </a:lnTo>
                  <a:close/>
                </a:path>
              </a:pathLst>
            </a:custGeom>
            <a:solidFill>
              <a:srgbClr val="384766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38100"/>
              <a:ext cx="4741333" cy="13150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94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8763000" y="260067"/>
            <a:ext cx="9080217" cy="9826820"/>
            <a:chOff x="0" y="0"/>
            <a:chExt cx="2391498" cy="258813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391498" cy="2588134"/>
            </a:xfrm>
            <a:custGeom>
              <a:avLst/>
              <a:gdLst/>
              <a:ahLst/>
              <a:cxnLst/>
              <a:rect r="r" b="b" t="t" l="l"/>
              <a:pathLst>
                <a:path h="2588134" w="2391498">
                  <a:moveTo>
                    <a:pt x="21315" y="0"/>
                  </a:moveTo>
                  <a:lnTo>
                    <a:pt x="2370182" y="0"/>
                  </a:lnTo>
                  <a:cubicBezTo>
                    <a:pt x="2381954" y="0"/>
                    <a:pt x="2391498" y="9543"/>
                    <a:pt x="2391498" y="21315"/>
                  </a:cubicBezTo>
                  <a:lnTo>
                    <a:pt x="2391498" y="2566818"/>
                  </a:lnTo>
                  <a:cubicBezTo>
                    <a:pt x="2391498" y="2578590"/>
                    <a:pt x="2381954" y="2588134"/>
                    <a:pt x="2370182" y="2588134"/>
                  </a:cubicBezTo>
                  <a:lnTo>
                    <a:pt x="21315" y="2588134"/>
                  </a:lnTo>
                  <a:cubicBezTo>
                    <a:pt x="9543" y="2588134"/>
                    <a:pt x="0" y="2578590"/>
                    <a:pt x="0" y="2566818"/>
                  </a:cubicBezTo>
                  <a:lnTo>
                    <a:pt x="0" y="21315"/>
                  </a:lnTo>
                  <a:cubicBezTo>
                    <a:pt x="0" y="9543"/>
                    <a:pt x="9543" y="0"/>
                    <a:pt x="21315" y="0"/>
                  </a:cubicBezTo>
                  <a:close/>
                </a:path>
              </a:pathLst>
            </a:custGeom>
            <a:solidFill>
              <a:srgbClr val="E5F0F5"/>
            </a:solidFill>
            <a:ln cap="rnd">
              <a:noFill/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19050"/>
              <a:ext cx="2391498" cy="2607184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 marL="0" indent="0" lvl="0">
                <a:lnSpc>
                  <a:spcPts val="3380"/>
                </a:lnSpc>
              </a:pPr>
            </a:p>
          </p:txBody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763768" y="6044924"/>
            <a:ext cx="6617888" cy="3795940"/>
            <a:chOff x="0" y="0"/>
            <a:chExt cx="7981950" cy="457835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765810" y="21590"/>
              <a:ext cx="6451600" cy="4326890"/>
            </a:xfrm>
            <a:custGeom>
              <a:avLst/>
              <a:gdLst/>
              <a:ahLst/>
              <a:cxnLst/>
              <a:rect r="r" b="b" t="t" l="l"/>
              <a:pathLst>
                <a:path h="4326890" w="645160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C7CCC6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7981950" cy="4542790"/>
            </a:xfrm>
            <a:custGeom>
              <a:avLst/>
              <a:gdLst/>
              <a:ahLst/>
              <a:cxnLst/>
              <a:rect r="r" b="b" t="t" l="l"/>
              <a:pathLst>
                <a:path h="4542790" w="798195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B2BBBE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3460750" y="4349750"/>
              <a:ext cx="1059180" cy="96520"/>
            </a:xfrm>
            <a:custGeom>
              <a:avLst/>
              <a:gdLst/>
              <a:ahLst/>
              <a:cxnLst/>
              <a:rect r="r" b="b" t="t" l="l"/>
              <a:pathLst>
                <a:path h="96520" w="105918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000001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163830" y="4542790"/>
              <a:ext cx="7654290" cy="35560"/>
            </a:xfrm>
            <a:custGeom>
              <a:avLst/>
              <a:gdLst/>
              <a:ahLst/>
              <a:cxnLst/>
              <a:rect r="r" b="b" t="t" l="l"/>
              <a:pathLst>
                <a:path h="35560" w="765429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962660" y="276860"/>
              <a:ext cx="6055360" cy="3789680"/>
            </a:xfrm>
            <a:custGeom>
              <a:avLst/>
              <a:gdLst/>
              <a:ahLst/>
              <a:cxnLst/>
              <a:rect r="r" b="b" t="t" l="l"/>
              <a:pathLst>
                <a:path h="3789680" w="605536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2"/>
              <a:stretch>
                <a:fillRect l="0" t="-9965" r="0" b="-9965"/>
              </a:stretch>
            </a:blip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143000" y="238580"/>
            <a:ext cx="5859423" cy="1580241"/>
            <a:chOff x="0" y="0"/>
            <a:chExt cx="1543222" cy="416195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543222" cy="416195"/>
            </a:xfrm>
            <a:custGeom>
              <a:avLst/>
              <a:gdLst/>
              <a:ahLst/>
              <a:cxnLst/>
              <a:rect r="r" b="b" t="t" l="l"/>
              <a:pathLst>
                <a:path h="416195" w="1543222">
                  <a:moveTo>
                    <a:pt x="33032" y="0"/>
                  </a:moveTo>
                  <a:lnTo>
                    <a:pt x="1510191" y="0"/>
                  </a:lnTo>
                  <a:cubicBezTo>
                    <a:pt x="1528434" y="0"/>
                    <a:pt x="1543222" y="14789"/>
                    <a:pt x="1543222" y="33032"/>
                  </a:cubicBezTo>
                  <a:lnTo>
                    <a:pt x="1543222" y="383163"/>
                  </a:lnTo>
                  <a:cubicBezTo>
                    <a:pt x="1543222" y="401406"/>
                    <a:pt x="1528434" y="416195"/>
                    <a:pt x="1510191" y="416195"/>
                  </a:cubicBezTo>
                  <a:lnTo>
                    <a:pt x="33032" y="416195"/>
                  </a:lnTo>
                  <a:cubicBezTo>
                    <a:pt x="14789" y="416195"/>
                    <a:pt x="0" y="401406"/>
                    <a:pt x="0" y="383163"/>
                  </a:cubicBezTo>
                  <a:lnTo>
                    <a:pt x="0" y="33032"/>
                  </a:lnTo>
                  <a:cubicBezTo>
                    <a:pt x="0" y="14789"/>
                    <a:pt x="14789" y="0"/>
                    <a:pt x="33032" y="0"/>
                  </a:cubicBezTo>
                  <a:close/>
                </a:path>
              </a:pathLst>
            </a:custGeom>
            <a:solidFill>
              <a:srgbClr val="E5F0F5"/>
            </a:solidFill>
            <a:ln cap="rnd">
              <a:noFill/>
              <a:prstDash val="solid"/>
              <a:round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1543222" cy="454295"/>
            </a:xfrm>
            <a:prstGeom prst="rect">
              <a:avLst/>
            </a:prstGeom>
          </p:spPr>
          <p:txBody>
            <a:bodyPr anchor="ctr" rtlCol="false" tIns="101600" lIns="101600" bIns="101600" rIns="101600"/>
            <a:lstStyle/>
            <a:p>
              <a:pPr algn="ctr" marL="0" indent="0" lvl="0">
                <a:lnSpc>
                  <a:spcPts val="519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1515412" y="512750"/>
            <a:ext cx="1633662" cy="1031900"/>
          </a:xfrm>
          <a:custGeom>
            <a:avLst/>
            <a:gdLst/>
            <a:ahLst/>
            <a:cxnLst/>
            <a:rect r="r" b="b" t="t" l="l"/>
            <a:pathLst>
              <a:path h="1031900" w="1633662">
                <a:moveTo>
                  <a:pt x="0" y="0"/>
                </a:moveTo>
                <a:lnTo>
                  <a:pt x="1633662" y="0"/>
                </a:lnTo>
                <a:lnTo>
                  <a:pt x="1633662" y="1031900"/>
                </a:lnTo>
                <a:lnTo>
                  <a:pt x="0" y="10319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20224" r="0" b="-11315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3149074" y="123825"/>
            <a:ext cx="3668342" cy="17783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779"/>
              </a:lnSpc>
            </a:pPr>
            <a:r>
              <a:rPr lang="en-US" sz="12526">
                <a:solidFill>
                  <a:srgbClr val="2B3D72"/>
                </a:solidFill>
                <a:latin typeface="Lucidity Condensed"/>
                <a:ea typeface="Lucidity Condensed"/>
                <a:cs typeface="Lucidity Condensed"/>
                <a:sym typeface="Lucidity Condensed"/>
              </a:rPr>
              <a:t>CODE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8134628" y="465125"/>
            <a:ext cx="10640351" cy="115245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85"/>
              </a:lnSpc>
            </a:pPr>
            <a:r>
              <a:rPr lang="en-US" sz="2417" b="true">
                <a:solidFill>
                  <a:srgbClr val="354CB7"/>
                </a:solidFill>
                <a:latin typeface="Garet Bold"/>
                <a:ea typeface="Garet Bold"/>
                <a:cs typeface="Garet Bold"/>
                <a:sym typeface="Garet Bold"/>
              </a:rPr>
              <a:t>// Update LED based on pressure reading </a:t>
            </a:r>
          </a:p>
          <a:p>
            <a:pPr algn="ctr">
              <a:lnSpc>
                <a:spcPts val="3385"/>
              </a:lnSpc>
            </a:pPr>
            <a:r>
              <a:rPr lang="en-US" sz="2417">
                <a:solidFill>
                  <a:srgbClr val="000001"/>
                </a:solidFill>
                <a:latin typeface="Garet"/>
                <a:ea typeface="Garet"/>
                <a:cs typeface="Garet"/>
                <a:sym typeface="Garet"/>
              </a:rPr>
              <a:t>  if (pressureRead &lt; 500) { </a:t>
            </a:r>
          </a:p>
          <a:p>
            <a:pPr algn="ctr">
              <a:lnSpc>
                <a:spcPts val="3385"/>
              </a:lnSpc>
            </a:pPr>
            <a:r>
              <a:rPr lang="en-US" sz="2417">
                <a:solidFill>
                  <a:srgbClr val="000001"/>
                </a:solidFill>
                <a:latin typeface="Garet"/>
                <a:ea typeface="Garet"/>
                <a:cs typeface="Garet"/>
                <a:sym typeface="Garet"/>
              </a:rPr>
              <a:t>    digitalWrite(pressGood, HIGH); </a:t>
            </a:r>
          </a:p>
          <a:p>
            <a:pPr algn="ctr">
              <a:lnSpc>
                <a:spcPts val="3385"/>
              </a:lnSpc>
            </a:pPr>
            <a:r>
              <a:rPr lang="en-US" sz="2417">
                <a:solidFill>
                  <a:srgbClr val="000001"/>
                </a:solidFill>
                <a:latin typeface="Garet"/>
                <a:ea typeface="Garet"/>
                <a:cs typeface="Garet"/>
                <a:sym typeface="Garet"/>
              </a:rPr>
              <a:t>    digitalWrite(pressBad, LOW); </a:t>
            </a:r>
          </a:p>
          <a:p>
            <a:pPr algn="ctr">
              <a:lnSpc>
                <a:spcPts val="3385"/>
              </a:lnSpc>
            </a:pPr>
            <a:r>
              <a:rPr lang="en-US" sz="2417">
                <a:solidFill>
                  <a:srgbClr val="000001"/>
                </a:solidFill>
                <a:latin typeface="Garet"/>
                <a:ea typeface="Garet"/>
                <a:cs typeface="Garet"/>
                <a:sym typeface="Garet"/>
              </a:rPr>
              <a:t>  } else { </a:t>
            </a:r>
          </a:p>
          <a:p>
            <a:pPr algn="ctr">
              <a:lnSpc>
                <a:spcPts val="3385"/>
              </a:lnSpc>
            </a:pPr>
            <a:r>
              <a:rPr lang="en-US" sz="2417">
                <a:solidFill>
                  <a:srgbClr val="000001"/>
                </a:solidFill>
                <a:latin typeface="Garet"/>
                <a:ea typeface="Garet"/>
                <a:cs typeface="Garet"/>
                <a:sym typeface="Garet"/>
              </a:rPr>
              <a:t>    digitalWrite(pressBad, HIGH); </a:t>
            </a:r>
          </a:p>
          <a:p>
            <a:pPr algn="ctr">
              <a:lnSpc>
                <a:spcPts val="3385"/>
              </a:lnSpc>
            </a:pPr>
            <a:r>
              <a:rPr lang="en-US" sz="2417">
                <a:solidFill>
                  <a:srgbClr val="000001"/>
                </a:solidFill>
                <a:latin typeface="Garet"/>
                <a:ea typeface="Garet"/>
                <a:cs typeface="Garet"/>
                <a:sym typeface="Garet"/>
              </a:rPr>
              <a:t>    digitalWrite(pressGood, LOW); </a:t>
            </a:r>
          </a:p>
          <a:p>
            <a:pPr algn="ctr">
              <a:lnSpc>
                <a:spcPts val="3385"/>
              </a:lnSpc>
            </a:pPr>
            <a:r>
              <a:rPr lang="en-US" sz="2417">
                <a:solidFill>
                  <a:srgbClr val="000001"/>
                </a:solidFill>
                <a:latin typeface="Garet"/>
                <a:ea typeface="Garet"/>
                <a:cs typeface="Garet"/>
                <a:sym typeface="Garet"/>
              </a:rPr>
              <a:t>  } </a:t>
            </a:r>
          </a:p>
          <a:p>
            <a:pPr algn="ctr">
              <a:lnSpc>
                <a:spcPts val="3385"/>
              </a:lnSpc>
            </a:pPr>
            <a:r>
              <a:rPr lang="en-US" sz="2417">
                <a:solidFill>
                  <a:srgbClr val="000001"/>
                </a:solidFill>
                <a:latin typeface="Garet"/>
                <a:ea typeface="Garet"/>
                <a:cs typeface="Garet"/>
                <a:sym typeface="Garet"/>
              </a:rPr>
              <a:t>  </a:t>
            </a:r>
            <a:r>
              <a:rPr lang="en-US" sz="2417" b="true">
                <a:solidFill>
                  <a:srgbClr val="354CB7"/>
                </a:solidFill>
                <a:latin typeface="Garet Bold"/>
                <a:ea typeface="Garet Bold"/>
                <a:cs typeface="Garet Bold"/>
                <a:sym typeface="Garet Bold"/>
              </a:rPr>
              <a:t> // Calculate BPM after 30 compressions </a:t>
            </a:r>
          </a:p>
          <a:p>
            <a:pPr algn="ctr">
              <a:lnSpc>
                <a:spcPts val="3385"/>
              </a:lnSpc>
            </a:pPr>
            <a:r>
              <a:rPr lang="en-US" sz="2417">
                <a:solidFill>
                  <a:srgbClr val="000001"/>
                </a:solidFill>
                <a:latin typeface="Garet"/>
                <a:ea typeface="Garet"/>
                <a:cs typeface="Garet"/>
                <a:sym typeface="Garet"/>
              </a:rPr>
              <a:t>  if (cprCount == 30) { </a:t>
            </a:r>
          </a:p>
          <a:p>
            <a:pPr algn="ctr">
              <a:lnSpc>
                <a:spcPts val="3385"/>
              </a:lnSpc>
            </a:pPr>
            <a:r>
              <a:rPr lang="en-US" sz="2417">
                <a:solidFill>
                  <a:srgbClr val="000001"/>
                </a:solidFill>
                <a:latin typeface="Garet"/>
                <a:ea typeface="Garet"/>
                <a:cs typeface="Garet"/>
                <a:sym typeface="Garet"/>
              </a:rPr>
              <a:t>    cprCount = 0; </a:t>
            </a:r>
          </a:p>
          <a:p>
            <a:pPr algn="ctr">
              <a:lnSpc>
                <a:spcPts val="3385"/>
              </a:lnSpc>
            </a:pPr>
            <a:r>
              <a:rPr lang="en-US" sz="2417">
                <a:solidFill>
                  <a:srgbClr val="000001"/>
                </a:solidFill>
                <a:latin typeface="Garet"/>
                <a:ea typeface="Garet"/>
                <a:cs typeface="Garet"/>
                <a:sym typeface="Garet"/>
              </a:rPr>
              <a:t>    timeEnd = millis(); </a:t>
            </a:r>
          </a:p>
          <a:p>
            <a:pPr algn="ctr">
              <a:lnSpc>
                <a:spcPts val="3385"/>
              </a:lnSpc>
            </a:pPr>
            <a:r>
              <a:rPr lang="en-US" sz="2417">
                <a:solidFill>
                  <a:srgbClr val="000001"/>
                </a:solidFill>
                <a:latin typeface="Garet"/>
                <a:ea typeface="Garet"/>
                <a:cs typeface="Garet"/>
                <a:sym typeface="Garet"/>
              </a:rPr>
              <a:t>    totalTime = (timeEnd - timeBegin) / 1000.0; </a:t>
            </a:r>
          </a:p>
          <a:p>
            <a:pPr algn="ctr">
              <a:lnSpc>
                <a:spcPts val="3385"/>
              </a:lnSpc>
            </a:pPr>
            <a:r>
              <a:rPr lang="en-US" sz="2417">
                <a:solidFill>
                  <a:srgbClr val="000001"/>
                </a:solidFill>
                <a:latin typeface="Garet"/>
                <a:ea typeface="Garet"/>
                <a:cs typeface="Garet"/>
                <a:sym typeface="Garet"/>
              </a:rPr>
              <a:t>    bpmCount = 30.0 / totalTime; </a:t>
            </a:r>
          </a:p>
          <a:p>
            <a:pPr algn="ctr">
              <a:lnSpc>
                <a:spcPts val="3385"/>
              </a:lnSpc>
            </a:pPr>
            <a:r>
              <a:rPr lang="en-US" sz="2417">
                <a:solidFill>
                  <a:srgbClr val="000001"/>
                </a:solidFill>
                <a:latin typeface="Garet"/>
                <a:ea typeface="Garet"/>
                <a:cs typeface="Garet"/>
                <a:sym typeface="Garet"/>
              </a:rPr>
              <a:t>    BPM = bpmCount * 60; </a:t>
            </a:r>
          </a:p>
          <a:p>
            <a:pPr algn="ctr">
              <a:lnSpc>
                <a:spcPts val="3385"/>
              </a:lnSpc>
            </a:pPr>
            <a:r>
              <a:rPr lang="en-US" sz="2417">
                <a:solidFill>
                  <a:srgbClr val="000001"/>
                </a:solidFill>
                <a:latin typeface="Garet"/>
                <a:ea typeface="Garet"/>
                <a:cs typeface="Garet"/>
                <a:sym typeface="Garet"/>
              </a:rPr>
              <a:t>    lcd.clear(); </a:t>
            </a:r>
          </a:p>
          <a:p>
            <a:pPr algn="ctr">
              <a:lnSpc>
                <a:spcPts val="3385"/>
              </a:lnSpc>
            </a:pPr>
            <a:r>
              <a:rPr lang="en-US" sz="2417">
                <a:solidFill>
                  <a:srgbClr val="000001"/>
                </a:solidFill>
                <a:latin typeface="Garet"/>
                <a:ea typeface="Garet"/>
                <a:cs typeface="Garet"/>
                <a:sym typeface="Garet"/>
              </a:rPr>
              <a:t>    lcd.print("Rate (BPM): "); </a:t>
            </a:r>
          </a:p>
          <a:p>
            <a:pPr algn="ctr">
              <a:lnSpc>
                <a:spcPts val="3385"/>
              </a:lnSpc>
            </a:pPr>
            <a:r>
              <a:rPr lang="en-US" sz="2417">
                <a:solidFill>
                  <a:srgbClr val="000001"/>
                </a:solidFill>
                <a:latin typeface="Garet"/>
                <a:ea typeface="Garet"/>
                <a:cs typeface="Garet"/>
                <a:sym typeface="Garet"/>
              </a:rPr>
              <a:t>    lcd.print(BPM); </a:t>
            </a:r>
          </a:p>
          <a:p>
            <a:pPr algn="ctr">
              <a:lnSpc>
                <a:spcPts val="3385"/>
              </a:lnSpc>
            </a:pPr>
            <a:r>
              <a:rPr lang="en-US" sz="2417">
                <a:solidFill>
                  <a:srgbClr val="000001"/>
                </a:solidFill>
                <a:latin typeface="Garet"/>
                <a:ea typeface="Garet"/>
                <a:cs typeface="Garet"/>
                <a:sym typeface="Garet"/>
              </a:rPr>
              <a:t>    lcd.setCursor(0, 1); </a:t>
            </a:r>
          </a:p>
          <a:p>
            <a:pPr algn="ctr">
              <a:lnSpc>
                <a:spcPts val="3385"/>
              </a:lnSpc>
            </a:pPr>
            <a:r>
              <a:rPr lang="en-US" sz="2417">
                <a:solidFill>
                  <a:srgbClr val="000001"/>
                </a:solidFill>
                <a:latin typeface="Garet"/>
                <a:ea typeface="Garet"/>
                <a:cs typeface="Garet"/>
                <a:sym typeface="Garet"/>
              </a:rPr>
              <a:t>    lcd.print("Total Time: "); </a:t>
            </a:r>
          </a:p>
          <a:p>
            <a:pPr algn="ctr">
              <a:lnSpc>
                <a:spcPts val="3385"/>
              </a:lnSpc>
            </a:pPr>
            <a:r>
              <a:rPr lang="en-US" sz="2417">
                <a:solidFill>
                  <a:srgbClr val="000001"/>
                </a:solidFill>
                <a:latin typeface="Garet"/>
                <a:ea typeface="Garet"/>
                <a:cs typeface="Garet"/>
                <a:sym typeface="Garet"/>
              </a:rPr>
              <a:t>    lcd.print(totalTime); </a:t>
            </a:r>
          </a:p>
          <a:p>
            <a:pPr algn="ctr">
              <a:lnSpc>
                <a:spcPts val="3385"/>
              </a:lnSpc>
            </a:pPr>
            <a:r>
              <a:rPr lang="en-US" sz="2417">
                <a:solidFill>
                  <a:srgbClr val="000001"/>
                </a:solidFill>
                <a:latin typeface="Garet"/>
                <a:ea typeface="Garet"/>
                <a:cs typeface="Garet"/>
                <a:sym typeface="Garet"/>
              </a:rPr>
              <a:t>    cprCycle++; </a:t>
            </a:r>
          </a:p>
          <a:p>
            <a:pPr algn="ctr">
              <a:lnSpc>
                <a:spcPts val="3385"/>
              </a:lnSpc>
            </a:pPr>
            <a:r>
              <a:rPr lang="en-US" sz="2417">
                <a:solidFill>
                  <a:srgbClr val="000001"/>
                </a:solidFill>
                <a:latin typeface="Garet"/>
                <a:ea typeface="Garet"/>
                <a:cs typeface="Garet"/>
                <a:sym typeface="Garet"/>
              </a:rPr>
              <a:t>     </a:t>
            </a:r>
          </a:p>
          <a:p>
            <a:pPr algn="ctr">
              <a:lnSpc>
                <a:spcPts val="3385"/>
              </a:lnSpc>
            </a:pPr>
            <a:r>
              <a:rPr lang="en-US" sz="2417">
                <a:solidFill>
                  <a:srgbClr val="000001"/>
                </a:solidFill>
                <a:latin typeface="Garet"/>
                <a:ea typeface="Garet"/>
                <a:cs typeface="Garet"/>
                <a:sym typeface="Garet"/>
              </a:rPr>
              <a:t>   </a:t>
            </a:r>
          </a:p>
          <a:p>
            <a:pPr algn="ctr">
              <a:lnSpc>
                <a:spcPts val="3385"/>
              </a:lnSpc>
            </a:pPr>
            <a:r>
              <a:rPr lang="en-US" sz="2417">
                <a:solidFill>
                  <a:srgbClr val="000001"/>
                </a:solidFill>
                <a:latin typeface="Garet"/>
                <a:ea typeface="Garet"/>
                <a:cs typeface="Garet"/>
                <a:sym typeface="Garet"/>
              </a:rPr>
              <a:t> </a:t>
            </a:r>
          </a:p>
          <a:p>
            <a:pPr algn="ctr">
              <a:lnSpc>
                <a:spcPts val="2475"/>
              </a:lnSpc>
            </a:pPr>
          </a:p>
          <a:p>
            <a:pPr algn="ctr">
              <a:lnSpc>
                <a:spcPts val="3991"/>
              </a:lnSpc>
            </a:pPr>
          </a:p>
        </p:txBody>
      </p:sp>
    </p:spTree>
  </p:cSld>
  <p:clrMapOvr>
    <a:masterClrMapping/>
  </p:clrMapOvr>
  <p:transition spd="med">
    <p:fade/>
  </p:transition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493C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67528" y="4959129"/>
            <a:ext cx="18669000" cy="5327871"/>
            <a:chOff x="0" y="0"/>
            <a:chExt cx="4741333" cy="135311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741333" cy="1353110"/>
            </a:xfrm>
            <a:custGeom>
              <a:avLst/>
              <a:gdLst/>
              <a:ahLst/>
              <a:cxnLst/>
              <a:rect r="r" b="b" t="t" l="l"/>
              <a:pathLst>
                <a:path h="1353110" w="4741333">
                  <a:moveTo>
                    <a:pt x="0" y="0"/>
                  </a:moveTo>
                  <a:lnTo>
                    <a:pt x="4741333" y="0"/>
                  </a:lnTo>
                  <a:lnTo>
                    <a:pt x="4741333" y="1353110"/>
                  </a:lnTo>
                  <a:lnTo>
                    <a:pt x="0" y="1353110"/>
                  </a:lnTo>
                  <a:close/>
                </a:path>
              </a:pathLst>
            </a:custGeom>
            <a:solidFill>
              <a:srgbClr val="384766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38100"/>
              <a:ext cx="4741333" cy="13150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94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8763000" y="238580"/>
            <a:ext cx="9080217" cy="9848308"/>
            <a:chOff x="0" y="0"/>
            <a:chExt cx="2391498" cy="259379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391498" cy="2593793"/>
            </a:xfrm>
            <a:custGeom>
              <a:avLst/>
              <a:gdLst/>
              <a:ahLst/>
              <a:cxnLst/>
              <a:rect r="r" b="b" t="t" l="l"/>
              <a:pathLst>
                <a:path h="2593793" w="2391498">
                  <a:moveTo>
                    <a:pt x="21315" y="0"/>
                  </a:moveTo>
                  <a:lnTo>
                    <a:pt x="2370182" y="0"/>
                  </a:lnTo>
                  <a:cubicBezTo>
                    <a:pt x="2381954" y="0"/>
                    <a:pt x="2391498" y="9543"/>
                    <a:pt x="2391498" y="21315"/>
                  </a:cubicBezTo>
                  <a:lnTo>
                    <a:pt x="2391498" y="2572478"/>
                  </a:lnTo>
                  <a:cubicBezTo>
                    <a:pt x="2391498" y="2584250"/>
                    <a:pt x="2381954" y="2593793"/>
                    <a:pt x="2370182" y="2593793"/>
                  </a:cubicBezTo>
                  <a:lnTo>
                    <a:pt x="21315" y="2593793"/>
                  </a:lnTo>
                  <a:cubicBezTo>
                    <a:pt x="9543" y="2593793"/>
                    <a:pt x="0" y="2584250"/>
                    <a:pt x="0" y="2572478"/>
                  </a:cubicBezTo>
                  <a:lnTo>
                    <a:pt x="0" y="21315"/>
                  </a:lnTo>
                  <a:cubicBezTo>
                    <a:pt x="0" y="9543"/>
                    <a:pt x="9543" y="0"/>
                    <a:pt x="21315" y="0"/>
                  </a:cubicBezTo>
                  <a:close/>
                </a:path>
              </a:pathLst>
            </a:custGeom>
            <a:solidFill>
              <a:srgbClr val="E5F0F5"/>
            </a:solidFill>
            <a:ln cap="rnd">
              <a:noFill/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19050"/>
              <a:ext cx="2391498" cy="2612843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 marL="0" indent="0" lvl="0">
                <a:lnSpc>
                  <a:spcPts val="3380"/>
                </a:lnSpc>
              </a:pPr>
            </a:p>
          </p:txBody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763768" y="6044924"/>
            <a:ext cx="6617888" cy="3795940"/>
            <a:chOff x="0" y="0"/>
            <a:chExt cx="7981950" cy="457835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765810" y="21590"/>
              <a:ext cx="6451600" cy="4326890"/>
            </a:xfrm>
            <a:custGeom>
              <a:avLst/>
              <a:gdLst/>
              <a:ahLst/>
              <a:cxnLst/>
              <a:rect r="r" b="b" t="t" l="l"/>
              <a:pathLst>
                <a:path h="4326890" w="645160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C7CCC6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7981950" cy="4542790"/>
            </a:xfrm>
            <a:custGeom>
              <a:avLst/>
              <a:gdLst/>
              <a:ahLst/>
              <a:cxnLst/>
              <a:rect r="r" b="b" t="t" l="l"/>
              <a:pathLst>
                <a:path h="4542790" w="798195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B2BBBE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3460750" y="4349750"/>
              <a:ext cx="1059180" cy="96520"/>
            </a:xfrm>
            <a:custGeom>
              <a:avLst/>
              <a:gdLst/>
              <a:ahLst/>
              <a:cxnLst/>
              <a:rect r="r" b="b" t="t" l="l"/>
              <a:pathLst>
                <a:path h="96520" w="105918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000001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163830" y="4542790"/>
              <a:ext cx="7654290" cy="35560"/>
            </a:xfrm>
            <a:custGeom>
              <a:avLst/>
              <a:gdLst/>
              <a:ahLst/>
              <a:cxnLst/>
              <a:rect r="r" b="b" t="t" l="l"/>
              <a:pathLst>
                <a:path h="35560" w="765429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962660" y="276860"/>
              <a:ext cx="6055360" cy="3789680"/>
            </a:xfrm>
            <a:custGeom>
              <a:avLst/>
              <a:gdLst/>
              <a:ahLst/>
              <a:cxnLst/>
              <a:rect r="r" b="b" t="t" l="l"/>
              <a:pathLst>
                <a:path h="3789680" w="605536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2"/>
              <a:stretch>
                <a:fillRect l="0" t="-9965" r="0" b="-9965"/>
              </a:stretch>
            </a:blip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143000" y="238580"/>
            <a:ext cx="5859423" cy="1580241"/>
            <a:chOff x="0" y="0"/>
            <a:chExt cx="1543222" cy="416195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543222" cy="416195"/>
            </a:xfrm>
            <a:custGeom>
              <a:avLst/>
              <a:gdLst/>
              <a:ahLst/>
              <a:cxnLst/>
              <a:rect r="r" b="b" t="t" l="l"/>
              <a:pathLst>
                <a:path h="416195" w="1543222">
                  <a:moveTo>
                    <a:pt x="33032" y="0"/>
                  </a:moveTo>
                  <a:lnTo>
                    <a:pt x="1510191" y="0"/>
                  </a:lnTo>
                  <a:cubicBezTo>
                    <a:pt x="1528434" y="0"/>
                    <a:pt x="1543222" y="14789"/>
                    <a:pt x="1543222" y="33032"/>
                  </a:cubicBezTo>
                  <a:lnTo>
                    <a:pt x="1543222" y="383163"/>
                  </a:lnTo>
                  <a:cubicBezTo>
                    <a:pt x="1543222" y="401406"/>
                    <a:pt x="1528434" y="416195"/>
                    <a:pt x="1510191" y="416195"/>
                  </a:cubicBezTo>
                  <a:lnTo>
                    <a:pt x="33032" y="416195"/>
                  </a:lnTo>
                  <a:cubicBezTo>
                    <a:pt x="14789" y="416195"/>
                    <a:pt x="0" y="401406"/>
                    <a:pt x="0" y="383163"/>
                  </a:cubicBezTo>
                  <a:lnTo>
                    <a:pt x="0" y="33032"/>
                  </a:lnTo>
                  <a:cubicBezTo>
                    <a:pt x="0" y="14789"/>
                    <a:pt x="14789" y="0"/>
                    <a:pt x="33032" y="0"/>
                  </a:cubicBezTo>
                  <a:close/>
                </a:path>
              </a:pathLst>
            </a:custGeom>
            <a:solidFill>
              <a:srgbClr val="E5F0F5"/>
            </a:solidFill>
            <a:ln cap="rnd">
              <a:noFill/>
              <a:prstDash val="solid"/>
              <a:round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1543222" cy="454295"/>
            </a:xfrm>
            <a:prstGeom prst="rect">
              <a:avLst/>
            </a:prstGeom>
          </p:spPr>
          <p:txBody>
            <a:bodyPr anchor="ctr" rtlCol="false" tIns="101600" lIns="101600" bIns="101600" rIns="101600"/>
            <a:lstStyle/>
            <a:p>
              <a:pPr algn="ctr" marL="0" indent="0" lvl="0">
                <a:lnSpc>
                  <a:spcPts val="519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1515412" y="512750"/>
            <a:ext cx="1633662" cy="1031900"/>
          </a:xfrm>
          <a:custGeom>
            <a:avLst/>
            <a:gdLst/>
            <a:ahLst/>
            <a:cxnLst/>
            <a:rect r="r" b="b" t="t" l="l"/>
            <a:pathLst>
              <a:path h="1031900" w="1633662">
                <a:moveTo>
                  <a:pt x="0" y="0"/>
                </a:moveTo>
                <a:lnTo>
                  <a:pt x="1633662" y="0"/>
                </a:lnTo>
                <a:lnTo>
                  <a:pt x="1633662" y="1031900"/>
                </a:lnTo>
                <a:lnTo>
                  <a:pt x="0" y="10319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20224" r="0" b="-11315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3149074" y="123825"/>
            <a:ext cx="3668342" cy="17783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779"/>
              </a:lnSpc>
            </a:pPr>
            <a:r>
              <a:rPr lang="en-US" sz="12526">
                <a:solidFill>
                  <a:srgbClr val="2B3D72"/>
                </a:solidFill>
                <a:latin typeface="Lucidity Condensed"/>
                <a:ea typeface="Lucidity Condensed"/>
                <a:cs typeface="Lucidity Condensed"/>
                <a:sym typeface="Lucidity Condensed"/>
              </a:rPr>
              <a:t>CODE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144000" y="455600"/>
            <a:ext cx="8001000" cy="122826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6"/>
              </a:lnSpc>
            </a:pPr>
            <a:r>
              <a:rPr lang="en-US" sz="2575" b="true">
                <a:solidFill>
                  <a:srgbClr val="354CB7"/>
                </a:solidFill>
                <a:latin typeface="Garet Bold"/>
                <a:ea typeface="Garet Bold"/>
                <a:cs typeface="Garet Bold"/>
                <a:sym typeface="Garet Bold"/>
              </a:rPr>
              <a:t>  // Reset cycle count after 5 cycles </a:t>
            </a:r>
          </a:p>
          <a:p>
            <a:pPr algn="ctr">
              <a:lnSpc>
                <a:spcPts val="3606"/>
              </a:lnSpc>
            </a:pPr>
            <a:r>
              <a:rPr lang="en-US" sz="2575">
                <a:solidFill>
                  <a:srgbClr val="000001"/>
                </a:solidFill>
                <a:latin typeface="Garet"/>
                <a:ea typeface="Garet"/>
                <a:cs typeface="Garet"/>
                <a:sym typeface="Garet"/>
              </a:rPr>
              <a:t>    if (cprCycle == 5) { </a:t>
            </a:r>
          </a:p>
          <a:p>
            <a:pPr algn="ctr">
              <a:lnSpc>
                <a:spcPts val="3606"/>
              </a:lnSpc>
            </a:pPr>
            <a:r>
              <a:rPr lang="en-US" sz="2575">
                <a:solidFill>
                  <a:srgbClr val="000001"/>
                </a:solidFill>
                <a:latin typeface="Garet"/>
                <a:ea typeface="Garet"/>
                <a:cs typeface="Garet"/>
                <a:sym typeface="Garet"/>
              </a:rPr>
              <a:t>      cprCycle = 0; </a:t>
            </a:r>
          </a:p>
          <a:p>
            <a:pPr algn="ctr">
              <a:lnSpc>
                <a:spcPts val="3606"/>
              </a:lnSpc>
            </a:pPr>
            <a:r>
              <a:rPr lang="en-US" sz="2575">
                <a:solidFill>
                  <a:srgbClr val="000001"/>
                </a:solidFill>
                <a:latin typeface="Garet"/>
                <a:ea typeface="Garet"/>
                <a:cs typeface="Garet"/>
                <a:sym typeface="Garet"/>
              </a:rPr>
              <a:t>    } </a:t>
            </a:r>
          </a:p>
          <a:p>
            <a:pPr algn="ctr">
              <a:lnSpc>
                <a:spcPts val="3606"/>
              </a:lnSpc>
            </a:pPr>
            <a:r>
              <a:rPr lang="en-US" sz="2575">
                <a:solidFill>
                  <a:srgbClr val="000001"/>
                </a:solidFill>
                <a:latin typeface="Garet"/>
                <a:ea typeface="Garet"/>
                <a:cs typeface="Garet"/>
                <a:sym typeface="Garet"/>
              </a:rPr>
              <a:t>  }  </a:t>
            </a:r>
          </a:p>
          <a:p>
            <a:pPr algn="ctr">
              <a:lnSpc>
                <a:spcPts val="3606"/>
              </a:lnSpc>
            </a:pPr>
            <a:r>
              <a:rPr lang="en-US" sz="2575">
                <a:solidFill>
                  <a:srgbClr val="000001"/>
                </a:solidFill>
                <a:latin typeface="Garet"/>
                <a:ea typeface="Garet"/>
                <a:cs typeface="Garet"/>
                <a:sym typeface="Garet"/>
              </a:rPr>
              <a:t>  </a:t>
            </a:r>
            <a:r>
              <a:rPr lang="en-US" sz="2575" b="true">
                <a:solidFill>
                  <a:srgbClr val="354CB7"/>
                </a:solidFill>
                <a:latin typeface="Garet Bold"/>
                <a:ea typeface="Garet Bold"/>
                <a:cs typeface="Garet Bold"/>
                <a:sym typeface="Garet Bold"/>
              </a:rPr>
              <a:t>// Provide real-time feedback on CPR rate</a:t>
            </a:r>
            <a:r>
              <a:rPr lang="en-US" sz="2575">
                <a:solidFill>
                  <a:srgbClr val="000001"/>
                </a:solidFill>
                <a:latin typeface="Garet"/>
                <a:ea typeface="Garet"/>
                <a:cs typeface="Garet"/>
                <a:sym typeface="Garet"/>
              </a:rPr>
              <a:t> </a:t>
            </a:r>
          </a:p>
          <a:p>
            <a:pPr algn="ctr">
              <a:lnSpc>
                <a:spcPts val="3606"/>
              </a:lnSpc>
            </a:pPr>
            <a:r>
              <a:rPr lang="en-US" sz="2575">
                <a:solidFill>
                  <a:srgbClr val="000001"/>
                </a:solidFill>
                <a:latin typeface="Garet"/>
                <a:ea typeface="Garet"/>
                <a:cs typeface="Garet"/>
                <a:sym typeface="Garet"/>
              </a:rPr>
              <a:t>  if (cprCount &gt; 5 &amp;&amp; cprCount &lt;= 30) { </a:t>
            </a:r>
          </a:p>
          <a:p>
            <a:pPr algn="ctr">
              <a:lnSpc>
                <a:spcPts val="3606"/>
              </a:lnSpc>
            </a:pPr>
            <a:r>
              <a:rPr lang="en-US" sz="2575">
                <a:solidFill>
                  <a:srgbClr val="000001"/>
                </a:solidFill>
                <a:latin typeface="Garet"/>
                <a:ea typeface="Garet"/>
                <a:cs typeface="Garet"/>
                <a:sym typeface="Garet"/>
              </a:rPr>
              <a:t>    float rateTime = (millis() - timeBegin) / 1000.0; </a:t>
            </a:r>
          </a:p>
          <a:p>
            <a:pPr algn="ctr">
              <a:lnSpc>
                <a:spcPts val="3606"/>
              </a:lnSpc>
            </a:pPr>
            <a:r>
              <a:rPr lang="en-US" sz="2575">
                <a:solidFill>
                  <a:srgbClr val="000001"/>
                </a:solidFill>
                <a:latin typeface="Garet"/>
                <a:ea typeface="Garet"/>
                <a:cs typeface="Garet"/>
                <a:sym typeface="Garet"/>
              </a:rPr>
              <a:t>    int rate = (cprCount / rateTime) * 60; </a:t>
            </a:r>
          </a:p>
          <a:p>
            <a:pPr algn="ctr">
              <a:lnSpc>
                <a:spcPts val="3606"/>
              </a:lnSpc>
            </a:pPr>
            <a:r>
              <a:rPr lang="en-US" sz="2575">
                <a:solidFill>
                  <a:srgbClr val="000001"/>
                </a:solidFill>
                <a:latin typeface="Garet"/>
                <a:ea typeface="Garet"/>
                <a:cs typeface="Garet"/>
                <a:sym typeface="Garet"/>
              </a:rPr>
              <a:t>    lcd.setCursor(12, 0); </a:t>
            </a:r>
          </a:p>
          <a:p>
            <a:pPr algn="ctr">
              <a:lnSpc>
                <a:spcPts val="3606"/>
              </a:lnSpc>
            </a:pPr>
            <a:r>
              <a:rPr lang="en-US" sz="2575">
                <a:solidFill>
                  <a:srgbClr val="000001"/>
                </a:solidFill>
                <a:latin typeface="Garet"/>
                <a:ea typeface="Garet"/>
                <a:cs typeface="Garet"/>
                <a:sym typeface="Garet"/>
              </a:rPr>
              <a:t>    if (rate &gt;= 100 &amp;&amp; rate &lt;= 120) { </a:t>
            </a:r>
          </a:p>
          <a:p>
            <a:pPr algn="ctr">
              <a:lnSpc>
                <a:spcPts val="3606"/>
              </a:lnSpc>
            </a:pPr>
            <a:r>
              <a:rPr lang="en-US" sz="2575">
                <a:solidFill>
                  <a:srgbClr val="000001"/>
                </a:solidFill>
                <a:latin typeface="Garet"/>
                <a:ea typeface="Garet"/>
                <a:cs typeface="Garet"/>
                <a:sym typeface="Garet"/>
              </a:rPr>
              <a:t>      lcd.print("Good"); </a:t>
            </a:r>
          </a:p>
          <a:p>
            <a:pPr algn="ctr">
              <a:lnSpc>
                <a:spcPts val="3606"/>
              </a:lnSpc>
            </a:pPr>
            <a:r>
              <a:rPr lang="en-US" sz="2575">
                <a:solidFill>
                  <a:srgbClr val="000001"/>
                </a:solidFill>
                <a:latin typeface="Garet"/>
                <a:ea typeface="Garet"/>
                <a:cs typeface="Garet"/>
                <a:sym typeface="Garet"/>
              </a:rPr>
              <a:t>    } else { </a:t>
            </a:r>
          </a:p>
          <a:p>
            <a:pPr algn="ctr">
              <a:lnSpc>
                <a:spcPts val="3606"/>
              </a:lnSpc>
            </a:pPr>
            <a:r>
              <a:rPr lang="en-US" sz="2575">
                <a:solidFill>
                  <a:srgbClr val="000001"/>
                </a:solidFill>
                <a:latin typeface="Garet"/>
                <a:ea typeface="Garet"/>
                <a:cs typeface="Garet"/>
                <a:sym typeface="Garet"/>
              </a:rPr>
              <a:t>      lcd.print("----"); </a:t>
            </a:r>
          </a:p>
          <a:p>
            <a:pPr algn="ctr">
              <a:lnSpc>
                <a:spcPts val="3606"/>
              </a:lnSpc>
            </a:pPr>
            <a:r>
              <a:rPr lang="en-US" sz="2575">
                <a:solidFill>
                  <a:srgbClr val="000001"/>
                </a:solidFill>
                <a:latin typeface="Garet"/>
                <a:ea typeface="Garet"/>
                <a:cs typeface="Garet"/>
                <a:sym typeface="Garet"/>
              </a:rPr>
              <a:t>    } </a:t>
            </a:r>
          </a:p>
          <a:p>
            <a:pPr algn="ctr">
              <a:lnSpc>
                <a:spcPts val="3606"/>
              </a:lnSpc>
            </a:pPr>
            <a:r>
              <a:rPr lang="en-US" sz="2575">
                <a:solidFill>
                  <a:srgbClr val="000001"/>
                </a:solidFill>
                <a:latin typeface="Garet"/>
                <a:ea typeface="Garet"/>
                <a:cs typeface="Garet"/>
                <a:sym typeface="Garet"/>
              </a:rPr>
              <a:t>  } </a:t>
            </a:r>
          </a:p>
          <a:p>
            <a:pPr algn="ctr">
              <a:lnSpc>
                <a:spcPts val="3606"/>
              </a:lnSpc>
            </a:pPr>
            <a:r>
              <a:rPr lang="en-US" sz="2575">
                <a:solidFill>
                  <a:srgbClr val="000001"/>
                </a:solidFill>
                <a:latin typeface="Garet"/>
                <a:ea typeface="Garet"/>
                <a:cs typeface="Garet"/>
                <a:sym typeface="Garet"/>
              </a:rPr>
              <a:t>delay(25); </a:t>
            </a:r>
            <a:r>
              <a:rPr lang="en-US" sz="2575" b="true">
                <a:solidFill>
                  <a:srgbClr val="354CB7"/>
                </a:solidFill>
                <a:latin typeface="Garet Bold"/>
                <a:ea typeface="Garet Bold"/>
                <a:cs typeface="Garet Bold"/>
                <a:sym typeface="Garet Bold"/>
              </a:rPr>
              <a:t>// Short delay for stability </a:t>
            </a:r>
          </a:p>
          <a:p>
            <a:pPr algn="ctr">
              <a:lnSpc>
                <a:spcPts val="3606"/>
              </a:lnSpc>
            </a:pPr>
            <a:r>
              <a:rPr lang="en-US" sz="2575">
                <a:solidFill>
                  <a:srgbClr val="000001"/>
                </a:solidFill>
                <a:latin typeface="Garet"/>
                <a:ea typeface="Garet"/>
                <a:cs typeface="Garet"/>
                <a:sym typeface="Garet"/>
              </a:rPr>
              <a:t>  lastButtonState = buttonState; </a:t>
            </a:r>
            <a:r>
              <a:rPr lang="en-US" sz="2575" b="true">
                <a:solidFill>
                  <a:srgbClr val="354CB7"/>
                </a:solidFill>
                <a:latin typeface="Garet Bold"/>
                <a:ea typeface="Garet Bold"/>
                <a:cs typeface="Garet Bold"/>
                <a:sym typeface="Garet Bold"/>
              </a:rPr>
              <a:t>// Update last button state </a:t>
            </a:r>
          </a:p>
          <a:p>
            <a:pPr algn="ctr">
              <a:lnSpc>
                <a:spcPts val="3606"/>
              </a:lnSpc>
            </a:pPr>
            <a:r>
              <a:rPr lang="en-US" sz="2575">
                <a:solidFill>
                  <a:srgbClr val="000001"/>
                </a:solidFill>
                <a:latin typeface="Garet"/>
                <a:ea typeface="Garet"/>
                <a:cs typeface="Garet"/>
                <a:sym typeface="Garet"/>
              </a:rPr>
              <a:t>}</a:t>
            </a:r>
          </a:p>
          <a:p>
            <a:pPr algn="ctr">
              <a:lnSpc>
                <a:spcPts val="3606"/>
              </a:lnSpc>
            </a:pPr>
          </a:p>
          <a:p>
            <a:pPr algn="ctr">
              <a:lnSpc>
                <a:spcPts val="3606"/>
              </a:lnSpc>
            </a:pPr>
            <a:r>
              <a:rPr lang="en-US" sz="2575">
                <a:solidFill>
                  <a:srgbClr val="000001"/>
                </a:solidFill>
                <a:latin typeface="Garet"/>
                <a:ea typeface="Garet"/>
                <a:cs typeface="Garet"/>
                <a:sym typeface="Garet"/>
              </a:rPr>
              <a:t>     </a:t>
            </a:r>
          </a:p>
          <a:p>
            <a:pPr algn="ctr">
              <a:lnSpc>
                <a:spcPts val="3606"/>
              </a:lnSpc>
            </a:pPr>
            <a:r>
              <a:rPr lang="en-US" sz="2575">
                <a:solidFill>
                  <a:srgbClr val="000001"/>
                </a:solidFill>
                <a:latin typeface="Garet"/>
                <a:ea typeface="Garet"/>
                <a:cs typeface="Garet"/>
                <a:sym typeface="Garet"/>
              </a:rPr>
              <a:t>   </a:t>
            </a:r>
          </a:p>
          <a:p>
            <a:pPr algn="ctr">
              <a:lnSpc>
                <a:spcPts val="3606"/>
              </a:lnSpc>
            </a:pPr>
            <a:r>
              <a:rPr lang="en-US" sz="2575">
                <a:solidFill>
                  <a:srgbClr val="000001"/>
                </a:solidFill>
                <a:latin typeface="Garet"/>
                <a:ea typeface="Garet"/>
                <a:cs typeface="Garet"/>
                <a:sym typeface="Garet"/>
              </a:rPr>
              <a:t> </a:t>
            </a:r>
          </a:p>
          <a:p>
            <a:pPr algn="ctr">
              <a:lnSpc>
                <a:spcPts val="2636"/>
              </a:lnSpc>
            </a:pPr>
          </a:p>
          <a:p>
            <a:pPr algn="ctr">
              <a:lnSpc>
                <a:spcPts val="4252"/>
              </a:lnSpc>
            </a:pPr>
          </a:p>
        </p:txBody>
      </p:sp>
    </p:spTree>
  </p:cSld>
  <p:clrMapOvr>
    <a:masterClrMapping/>
  </p:clrMapOvr>
  <p:transition spd="med">
    <p:fade/>
  </p:transition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F8DC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43000" y="1143000"/>
            <a:ext cx="16002000" cy="8382000"/>
            <a:chOff x="0" y="0"/>
            <a:chExt cx="4214519" cy="220760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14518" cy="2207605"/>
            </a:xfrm>
            <a:custGeom>
              <a:avLst/>
              <a:gdLst/>
              <a:ahLst/>
              <a:cxnLst/>
              <a:rect r="r" b="b" t="t" l="l"/>
              <a:pathLst>
                <a:path h="2207605" w="4214518">
                  <a:moveTo>
                    <a:pt x="12095" y="0"/>
                  </a:moveTo>
                  <a:lnTo>
                    <a:pt x="4202423" y="0"/>
                  </a:lnTo>
                  <a:cubicBezTo>
                    <a:pt x="4205631" y="0"/>
                    <a:pt x="4208707" y="1274"/>
                    <a:pt x="4210976" y="3543"/>
                  </a:cubicBezTo>
                  <a:cubicBezTo>
                    <a:pt x="4213244" y="5811"/>
                    <a:pt x="4214518" y="8887"/>
                    <a:pt x="4214518" y="12095"/>
                  </a:cubicBezTo>
                  <a:lnTo>
                    <a:pt x="4214518" y="2195510"/>
                  </a:lnTo>
                  <a:cubicBezTo>
                    <a:pt x="4214518" y="2198718"/>
                    <a:pt x="4213244" y="2201794"/>
                    <a:pt x="4210976" y="2204062"/>
                  </a:cubicBezTo>
                  <a:cubicBezTo>
                    <a:pt x="4208707" y="2206331"/>
                    <a:pt x="4205631" y="2207605"/>
                    <a:pt x="4202423" y="2207605"/>
                  </a:cubicBezTo>
                  <a:lnTo>
                    <a:pt x="12095" y="2207605"/>
                  </a:lnTo>
                  <a:cubicBezTo>
                    <a:pt x="8887" y="2207605"/>
                    <a:pt x="5811" y="2206331"/>
                    <a:pt x="3543" y="2204062"/>
                  </a:cubicBezTo>
                  <a:cubicBezTo>
                    <a:pt x="1274" y="2201794"/>
                    <a:pt x="0" y="2198718"/>
                    <a:pt x="0" y="2195510"/>
                  </a:cubicBezTo>
                  <a:lnTo>
                    <a:pt x="0" y="12095"/>
                  </a:lnTo>
                  <a:cubicBezTo>
                    <a:pt x="0" y="8887"/>
                    <a:pt x="1274" y="5811"/>
                    <a:pt x="3543" y="3543"/>
                  </a:cubicBezTo>
                  <a:cubicBezTo>
                    <a:pt x="5811" y="1274"/>
                    <a:pt x="8887" y="0"/>
                    <a:pt x="12095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214519" cy="2245705"/>
            </a:xfrm>
            <a:prstGeom prst="rect">
              <a:avLst/>
            </a:prstGeom>
          </p:spPr>
          <p:txBody>
            <a:bodyPr anchor="ctr" rtlCol="false" tIns="101600" lIns="101600" bIns="101600" rIns="101600"/>
            <a:lstStyle/>
            <a:p>
              <a:pPr algn="ctr" marL="0" indent="0" lvl="0">
                <a:lnSpc>
                  <a:spcPts val="519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1143000" y="762000"/>
            <a:ext cx="16334426" cy="9224638"/>
            <a:chOff x="0" y="0"/>
            <a:chExt cx="3578352" cy="202082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156591" y="17526"/>
              <a:ext cx="3247136" cy="1987423"/>
            </a:xfrm>
            <a:custGeom>
              <a:avLst/>
              <a:gdLst/>
              <a:ahLst/>
              <a:cxnLst/>
              <a:rect r="r" b="b" t="t" l="l"/>
              <a:pathLst>
                <a:path h="1987423" w="3247136">
                  <a:moveTo>
                    <a:pt x="3247136" y="1987423"/>
                  </a:moveTo>
                  <a:lnTo>
                    <a:pt x="0" y="1987423"/>
                  </a:lnTo>
                  <a:lnTo>
                    <a:pt x="0" y="0"/>
                  </a:lnTo>
                  <a:lnTo>
                    <a:pt x="3247136" y="0"/>
                  </a:lnTo>
                  <a:lnTo>
                    <a:pt x="3247136" y="1987423"/>
                  </a:lnTo>
                  <a:close/>
                </a:path>
              </a:pathLst>
            </a:custGeom>
            <a:blipFill>
              <a:blip r:embed="rId2"/>
              <a:stretch>
                <a:fillRect l="-181" t="-296" r="-13037" b="-3705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578352" cy="2020824"/>
            </a:xfrm>
            <a:custGeom>
              <a:avLst/>
              <a:gdLst/>
              <a:ahLst/>
              <a:cxnLst/>
              <a:rect r="r" b="b" t="t" l="l"/>
              <a:pathLst>
                <a:path h="2020824" w="3578352">
                  <a:moveTo>
                    <a:pt x="3578352" y="2020824"/>
                  </a:moveTo>
                  <a:lnTo>
                    <a:pt x="0" y="2020824"/>
                  </a:lnTo>
                  <a:lnTo>
                    <a:pt x="0" y="0"/>
                  </a:lnTo>
                  <a:lnTo>
                    <a:pt x="3578352" y="0"/>
                  </a:lnTo>
                  <a:lnTo>
                    <a:pt x="3578352" y="2020824"/>
                  </a:lnTo>
                  <a:close/>
                </a:path>
              </a:pathLst>
            </a:custGeom>
            <a:blipFill>
              <a:blip r:embed="rId3"/>
              <a:stretch>
                <a:fillRect l="0" t="-23" r="0" b="-23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571820" y="334918"/>
            <a:ext cx="5196477" cy="2122932"/>
            <a:chOff x="0" y="0"/>
            <a:chExt cx="1368620" cy="55912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368620" cy="559126"/>
            </a:xfrm>
            <a:custGeom>
              <a:avLst/>
              <a:gdLst/>
              <a:ahLst/>
              <a:cxnLst/>
              <a:rect r="r" b="b" t="t" l="l"/>
              <a:pathLst>
                <a:path h="559126" w="1368620">
                  <a:moveTo>
                    <a:pt x="37246" y="0"/>
                  </a:moveTo>
                  <a:lnTo>
                    <a:pt x="1331374" y="0"/>
                  </a:lnTo>
                  <a:cubicBezTo>
                    <a:pt x="1351944" y="0"/>
                    <a:pt x="1368620" y="16676"/>
                    <a:pt x="1368620" y="37246"/>
                  </a:cubicBezTo>
                  <a:lnTo>
                    <a:pt x="1368620" y="521880"/>
                  </a:lnTo>
                  <a:cubicBezTo>
                    <a:pt x="1368620" y="531758"/>
                    <a:pt x="1364695" y="541232"/>
                    <a:pt x="1357710" y="548217"/>
                  </a:cubicBezTo>
                  <a:cubicBezTo>
                    <a:pt x="1350725" y="555202"/>
                    <a:pt x="1341252" y="559126"/>
                    <a:pt x="1331374" y="559126"/>
                  </a:cubicBezTo>
                  <a:lnTo>
                    <a:pt x="37246" y="559126"/>
                  </a:lnTo>
                  <a:cubicBezTo>
                    <a:pt x="16676" y="559126"/>
                    <a:pt x="0" y="542451"/>
                    <a:pt x="0" y="521880"/>
                  </a:cubicBezTo>
                  <a:lnTo>
                    <a:pt x="0" y="37246"/>
                  </a:lnTo>
                  <a:cubicBezTo>
                    <a:pt x="0" y="16676"/>
                    <a:pt x="16676" y="0"/>
                    <a:pt x="37246" y="0"/>
                  </a:cubicBezTo>
                  <a:close/>
                </a:path>
              </a:pathLst>
            </a:custGeom>
            <a:solidFill>
              <a:srgbClr val="F2C748"/>
            </a:solidFill>
            <a:ln cap="rnd">
              <a:noFill/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47625"/>
              <a:ext cx="1368620" cy="511501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 marL="0" indent="0" lvl="0">
                <a:lnSpc>
                  <a:spcPts val="6049"/>
                </a:lnSpc>
              </a:pPr>
              <a:r>
                <a:rPr lang="en-US" sz="5499">
                  <a:solidFill>
                    <a:srgbClr val="000001"/>
                  </a:solidFill>
                  <a:latin typeface="ABeeZee Bold"/>
                  <a:ea typeface="ABeeZee Bold"/>
                  <a:cs typeface="ABeeZee Bold"/>
                  <a:sym typeface="ABeeZee Bold"/>
                </a:rPr>
                <a:t>Picture for the simulation</a:t>
              </a:r>
            </a:p>
          </p:txBody>
        </p:sp>
      </p:grpSp>
    </p:spTree>
  </p:cSld>
  <p:clrMapOvr>
    <a:masterClrMapping/>
  </p:clrMapOvr>
  <p:transition spd="med">
    <p:fade/>
  </p:transition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8BAED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81000" y="5143500"/>
            <a:ext cx="18669000" cy="5334000"/>
            <a:chOff x="0" y="0"/>
            <a:chExt cx="4741333" cy="135466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741333" cy="1354667"/>
            </a:xfrm>
            <a:custGeom>
              <a:avLst/>
              <a:gdLst/>
              <a:ahLst/>
              <a:cxnLst/>
              <a:rect r="r" b="b" t="t" l="l"/>
              <a:pathLst>
                <a:path h="1354667" w="4741333">
                  <a:moveTo>
                    <a:pt x="0" y="0"/>
                  </a:moveTo>
                  <a:lnTo>
                    <a:pt x="4741333" y="0"/>
                  </a:lnTo>
                  <a:lnTo>
                    <a:pt x="4741333" y="1354667"/>
                  </a:lnTo>
                  <a:lnTo>
                    <a:pt x="0" y="1354667"/>
                  </a:lnTo>
                  <a:close/>
                </a:path>
              </a:pathLst>
            </a:custGeom>
            <a:solidFill>
              <a:srgbClr val="384766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38100"/>
              <a:ext cx="4741333" cy="1316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94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4960208" y="1028700"/>
            <a:ext cx="8367584" cy="8229600"/>
            <a:chOff x="0" y="0"/>
            <a:chExt cx="812800" cy="79939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799397"/>
            </a:xfrm>
            <a:custGeom>
              <a:avLst/>
              <a:gdLst/>
              <a:ahLst/>
              <a:cxnLst/>
              <a:rect r="r" b="b" t="t" l="l"/>
              <a:pathLst>
                <a:path h="799397" w="812800">
                  <a:moveTo>
                    <a:pt x="406400" y="0"/>
                  </a:moveTo>
                  <a:cubicBezTo>
                    <a:pt x="181951" y="0"/>
                    <a:pt x="0" y="178951"/>
                    <a:pt x="0" y="399698"/>
                  </a:cubicBezTo>
                  <a:cubicBezTo>
                    <a:pt x="0" y="620446"/>
                    <a:pt x="181951" y="799397"/>
                    <a:pt x="406400" y="799397"/>
                  </a:cubicBezTo>
                  <a:cubicBezTo>
                    <a:pt x="630849" y="799397"/>
                    <a:pt x="812800" y="620446"/>
                    <a:pt x="812800" y="399698"/>
                  </a:cubicBezTo>
                  <a:cubicBezTo>
                    <a:pt x="812800" y="178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7A946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74943"/>
              <a:ext cx="660400" cy="6495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0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5243674" y="1243174"/>
            <a:ext cx="7800652" cy="7800652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282" t="-8494" r="-20033" b="-12821"/>
              </a:stretch>
            </a:blipFill>
          </p:spPr>
        </p:sp>
      </p:grpSp>
    </p:spTree>
  </p:cSld>
  <p:clrMapOvr>
    <a:masterClrMapping/>
  </p:clrMapOvr>
  <p:transition spd="med">
    <p:circle/>
  </p:transition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F8DC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43000" y="1143000"/>
            <a:ext cx="16002000" cy="8382000"/>
            <a:chOff x="0" y="0"/>
            <a:chExt cx="4214519" cy="220760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14518" cy="2207605"/>
            </a:xfrm>
            <a:custGeom>
              <a:avLst/>
              <a:gdLst/>
              <a:ahLst/>
              <a:cxnLst/>
              <a:rect r="r" b="b" t="t" l="l"/>
              <a:pathLst>
                <a:path h="2207605" w="4214518">
                  <a:moveTo>
                    <a:pt x="12095" y="0"/>
                  </a:moveTo>
                  <a:lnTo>
                    <a:pt x="4202423" y="0"/>
                  </a:lnTo>
                  <a:cubicBezTo>
                    <a:pt x="4205631" y="0"/>
                    <a:pt x="4208707" y="1274"/>
                    <a:pt x="4210976" y="3543"/>
                  </a:cubicBezTo>
                  <a:cubicBezTo>
                    <a:pt x="4213244" y="5811"/>
                    <a:pt x="4214518" y="8887"/>
                    <a:pt x="4214518" y="12095"/>
                  </a:cubicBezTo>
                  <a:lnTo>
                    <a:pt x="4214518" y="2195510"/>
                  </a:lnTo>
                  <a:cubicBezTo>
                    <a:pt x="4214518" y="2198718"/>
                    <a:pt x="4213244" y="2201794"/>
                    <a:pt x="4210976" y="2204062"/>
                  </a:cubicBezTo>
                  <a:cubicBezTo>
                    <a:pt x="4208707" y="2206331"/>
                    <a:pt x="4205631" y="2207605"/>
                    <a:pt x="4202423" y="2207605"/>
                  </a:cubicBezTo>
                  <a:lnTo>
                    <a:pt x="12095" y="2207605"/>
                  </a:lnTo>
                  <a:cubicBezTo>
                    <a:pt x="8887" y="2207605"/>
                    <a:pt x="5811" y="2206331"/>
                    <a:pt x="3543" y="2204062"/>
                  </a:cubicBezTo>
                  <a:cubicBezTo>
                    <a:pt x="1274" y="2201794"/>
                    <a:pt x="0" y="2198718"/>
                    <a:pt x="0" y="2195510"/>
                  </a:cubicBezTo>
                  <a:lnTo>
                    <a:pt x="0" y="12095"/>
                  </a:lnTo>
                  <a:cubicBezTo>
                    <a:pt x="0" y="8887"/>
                    <a:pt x="1274" y="5811"/>
                    <a:pt x="3543" y="3543"/>
                  </a:cubicBezTo>
                  <a:cubicBezTo>
                    <a:pt x="5811" y="1274"/>
                    <a:pt x="8887" y="0"/>
                    <a:pt x="12095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214519" cy="2245705"/>
            </a:xfrm>
            <a:prstGeom prst="rect">
              <a:avLst/>
            </a:prstGeom>
          </p:spPr>
          <p:txBody>
            <a:bodyPr anchor="ctr" rtlCol="false" tIns="101600" lIns="101600" bIns="101600" rIns="101600"/>
            <a:lstStyle/>
            <a:p>
              <a:pPr algn="ctr" marL="0" indent="0" lvl="0">
                <a:lnSpc>
                  <a:spcPts val="519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1048181" y="762000"/>
            <a:ext cx="16334426" cy="9224638"/>
            <a:chOff x="0" y="0"/>
            <a:chExt cx="3578352" cy="202082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156591" y="17526"/>
              <a:ext cx="3247136" cy="1987423"/>
            </a:xfrm>
            <a:custGeom>
              <a:avLst/>
              <a:gdLst/>
              <a:ahLst/>
              <a:cxnLst/>
              <a:rect r="r" b="b" t="t" l="l"/>
              <a:pathLst>
                <a:path h="1987423" w="3247136">
                  <a:moveTo>
                    <a:pt x="3247136" y="1987423"/>
                  </a:moveTo>
                  <a:lnTo>
                    <a:pt x="0" y="1987423"/>
                  </a:lnTo>
                  <a:lnTo>
                    <a:pt x="0" y="0"/>
                  </a:lnTo>
                  <a:lnTo>
                    <a:pt x="3247136" y="0"/>
                  </a:lnTo>
                  <a:lnTo>
                    <a:pt x="3247136" y="1987423"/>
                  </a:lnTo>
                  <a:close/>
                </a:path>
              </a:pathLst>
            </a:custGeom>
            <a:blipFill>
              <a:blip r:embed="rId2"/>
              <a:stretch>
                <a:fillRect l="-4290" t="0" r="-429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578352" cy="2020824"/>
            </a:xfrm>
            <a:custGeom>
              <a:avLst/>
              <a:gdLst/>
              <a:ahLst/>
              <a:cxnLst/>
              <a:rect r="r" b="b" t="t" l="l"/>
              <a:pathLst>
                <a:path h="2020824" w="3578352">
                  <a:moveTo>
                    <a:pt x="3578352" y="2020824"/>
                  </a:moveTo>
                  <a:lnTo>
                    <a:pt x="0" y="2020824"/>
                  </a:lnTo>
                  <a:lnTo>
                    <a:pt x="0" y="0"/>
                  </a:lnTo>
                  <a:lnTo>
                    <a:pt x="3578352" y="0"/>
                  </a:lnTo>
                  <a:lnTo>
                    <a:pt x="3578352" y="2020824"/>
                  </a:lnTo>
                  <a:close/>
                </a:path>
              </a:pathLst>
            </a:custGeom>
            <a:blipFill>
              <a:blip r:embed="rId3"/>
              <a:stretch>
                <a:fillRect l="0" t="-23" r="0" b="-23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222441" y="95250"/>
            <a:ext cx="7239000" cy="2095500"/>
            <a:chOff x="0" y="0"/>
            <a:chExt cx="1906568" cy="55190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906568" cy="551901"/>
            </a:xfrm>
            <a:custGeom>
              <a:avLst/>
              <a:gdLst/>
              <a:ahLst/>
              <a:cxnLst/>
              <a:rect r="r" b="b" t="t" l="l"/>
              <a:pathLst>
                <a:path h="551901" w="1906568">
                  <a:moveTo>
                    <a:pt x="26737" y="0"/>
                  </a:moveTo>
                  <a:lnTo>
                    <a:pt x="1879831" y="0"/>
                  </a:lnTo>
                  <a:cubicBezTo>
                    <a:pt x="1894598" y="0"/>
                    <a:pt x="1906568" y="11970"/>
                    <a:pt x="1906568" y="26737"/>
                  </a:cubicBezTo>
                  <a:lnTo>
                    <a:pt x="1906568" y="525164"/>
                  </a:lnTo>
                  <a:cubicBezTo>
                    <a:pt x="1906568" y="539931"/>
                    <a:pt x="1894598" y="551901"/>
                    <a:pt x="1879831" y="551901"/>
                  </a:cubicBezTo>
                  <a:lnTo>
                    <a:pt x="26737" y="551901"/>
                  </a:lnTo>
                  <a:cubicBezTo>
                    <a:pt x="11970" y="551901"/>
                    <a:pt x="0" y="539931"/>
                    <a:pt x="0" y="525164"/>
                  </a:cubicBezTo>
                  <a:lnTo>
                    <a:pt x="0" y="26737"/>
                  </a:lnTo>
                  <a:cubicBezTo>
                    <a:pt x="0" y="11970"/>
                    <a:pt x="11970" y="0"/>
                    <a:pt x="26737" y="0"/>
                  </a:cubicBezTo>
                  <a:close/>
                </a:path>
              </a:pathLst>
            </a:custGeom>
            <a:solidFill>
              <a:srgbClr val="F2C748"/>
            </a:solidFill>
            <a:ln cap="rnd">
              <a:noFill/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38100"/>
              <a:ext cx="1906568" cy="513801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 marL="0" indent="0" lvl="0">
                <a:lnSpc>
                  <a:spcPts val="5940"/>
                </a:lnSpc>
              </a:pPr>
              <a:r>
                <a:rPr lang="en-US" sz="5400">
                  <a:solidFill>
                    <a:srgbClr val="000001"/>
                  </a:solidFill>
                  <a:latin typeface="ABeeZee Bold"/>
                  <a:ea typeface="ABeeZee Bold"/>
                  <a:cs typeface="ABeeZee Bold"/>
                  <a:sym typeface="ABeeZee Bold"/>
                </a:rPr>
                <a:t>Video for our project</a:t>
              </a:r>
            </a:p>
          </p:txBody>
        </p:sp>
      </p:grpSp>
    </p:spTree>
  </p:cSld>
  <p:clrMapOvr>
    <a:masterClrMapping/>
  </p:clrMapOvr>
  <p:transition spd="med">
    <p:fade/>
  </p:transition>
</p:sld>
</file>

<file path=ppt/slides/slide21.xml><?xml version="1.0" encoding="utf-8"?>
<p:sld xmlns:p="http://schemas.openxmlformats.org/presentationml/2006/main" xmlns:a="http://schemas.openxmlformats.org/drawingml/2006/main">
  <p:cSld>
    <p:bg>
      <p:bgPr>
        <a:solidFill>
          <a:srgbClr val="8BAED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93887"/>
            <a:ext cx="16230600" cy="8431113"/>
            <a:chOff x="0" y="0"/>
            <a:chExt cx="4274726" cy="222054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74726" cy="2220540"/>
            </a:xfrm>
            <a:custGeom>
              <a:avLst/>
              <a:gdLst/>
              <a:ahLst/>
              <a:cxnLst/>
              <a:rect r="r" b="b" t="t" l="l"/>
              <a:pathLst>
                <a:path h="2220540" w="4274726">
                  <a:moveTo>
                    <a:pt x="11925" y="0"/>
                  </a:moveTo>
                  <a:lnTo>
                    <a:pt x="4262801" y="0"/>
                  </a:lnTo>
                  <a:cubicBezTo>
                    <a:pt x="4269387" y="0"/>
                    <a:pt x="4274726" y="5339"/>
                    <a:pt x="4274726" y="11925"/>
                  </a:cubicBezTo>
                  <a:lnTo>
                    <a:pt x="4274726" y="2208615"/>
                  </a:lnTo>
                  <a:cubicBezTo>
                    <a:pt x="4274726" y="2215201"/>
                    <a:pt x="4269387" y="2220540"/>
                    <a:pt x="4262801" y="2220540"/>
                  </a:cubicBezTo>
                  <a:lnTo>
                    <a:pt x="11925" y="2220540"/>
                  </a:lnTo>
                  <a:cubicBezTo>
                    <a:pt x="5339" y="2220540"/>
                    <a:pt x="0" y="2215201"/>
                    <a:pt x="0" y="2208615"/>
                  </a:cubicBezTo>
                  <a:lnTo>
                    <a:pt x="0" y="11925"/>
                  </a:lnTo>
                  <a:cubicBezTo>
                    <a:pt x="0" y="5339"/>
                    <a:pt x="5339" y="0"/>
                    <a:pt x="11925" y="0"/>
                  </a:cubicBezTo>
                  <a:close/>
                </a:path>
              </a:pathLst>
            </a:custGeom>
            <a:solidFill>
              <a:srgbClr val="384766"/>
            </a:solidFill>
            <a:ln cap="rnd">
              <a:noFill/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0"/>
              <a:ext cx="4274726" cy="2220540"/>
            </a:xfrm>
            <a:prstGeom prst="rect">
              <a:avLst/>
            </a:prstGeom>
          </p:spPr>
          <p:txBody>
            <a:bodyPr anchor="ctr" rtlCol="false" tIns="101600" lIns="101600" bIns="101600" rIns="101600"/>
            <a:lstStyle/>
            <a:p>
              <a:pPr algn="ctr" marL="0" indent="0" lvl="0">
                <a:lnSpc>
                  <a:spcPts val="30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2794209" y="2660022"/>
            <a:ext cx="12995209" cy="5415532"/>
            <a:chOff x="0" y="0"/>
            <a:chExt cx="3485988" cy="145272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485988" cy="1452726"/>
            </a:xfrm>
            <a:custGeom>
              <a:avLst/>
              <a:gdLst/>
              <a:ahLst/>
              <a:cxnLst/>
              <a:rect r="r" b="b" t="t" l="l"/>
              <a:pathLst>
                <a:path h="1452726" w="3485988">
                  <a:moveTo>
                    <a:pt x="14894" y="0"/>
                  </a:moveTo>
                  <a:lnTo>
                    <a:pt x="3471094" y="0"/>
                  </a:lnTo>
                  <a:cubicBezTo>
                    <a:pt x="3479320" y="0"/>
                    <a:pt x="3485988" y="6668"/>
                    <a:pt x="3485988" y="14894"/>
                  </a:cubicBezTo>
                  <a:lnTo>
                    <a:pt x="3485988" y="1437832"/>
                  </a:lnTo>
                  <a:cubicBezTo>
                    <a:pt x="3485988" y="1441783"/>
                    <a:pt x="3484419" y="1445571"/>
                    <a:pt x="3481626" y="1448364"/>
                  </a:cubicBezTo>
                  <a:cubicBezTo>
                    <a:pt x="3478833" y="1451157"/>
                    <a:pt x="3475044" y="1452726"/>
                    <a:pt x="3471094" y="1452726"/>
                  </a:cubicBezTo>
                  <a:lnTo>
                    <a:pt x="14894" y="1452726"/>
                  </a:lnTo>
                  <a:cubicBezTo>
                    <a:pt x="10944" y="1452726"/>
                    <a:pt x="7155" y="1451157"/>
                    <a:pt x="4362" y="1448364"/>
                  </a:cubicBezTo>
                  <a:cubicBezTo>
                    <a:pt x="1569" y="1445571"/>
                    <a:pt x="0" y="1441783"/>
                    <a:pt x="0" y="1437832"/>
                  </a:cubicBezTo>
                  <a:lnTo>
                    <a:pt x="0" y="14894"/>
                  </a:lnTo>
                  <a:cubicBezTo>
                    <a:pt x="0" y="10944"/>
                    <a:pt x="1569" y="7155"/>
                    <a:pt x="4362" y="4362"/>
                  </a:cubicBezTo>
                  <a:cubicBezTo>
                    <a:pt x="7155" y="1569"/>
                    <a:pt x="10944" y="0"/>
                    <a:pt x="1489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38100"/>
              <a:ext cx="3485988" cy="14146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94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860642" y="2877963"/>
            <a:ext cx="12566717" cy="47135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970"/>
              </a:lnSpc>
            </a:pPr>
            <a:r>
              <a:rPr lang="en-US" sz="13550">
                <a:solidFill>
                  <a:srgbClr val="E4A445"/>
                </a:solidFill>
                <a:latin typeface="Lucidity Condensed"/>
                <a:ea typeface="Lucidity Condensed"/>
                <a:cs typeface="Lucidity Condensed"/>
                <a:sym typeface="Lucidity Condensed"/>
              </a:rPr>
              <a:t>s</a:t>
            </a:r>
            <a:r>
              <a:rPr lang="en-US" sz="13550">
                <a:solidFill>
                  <a:srgbClr val="5F8DC0"/>
                </a:solidFill>
                <a:latin typeface="Lucidity Condensed"/>
                <a:ea typeface="Lucidity Condensed"/>
                <a:cs typeface="Lucidity Condensed"/>
                <a:sym typeface="Lucidity Condensed"/>
              </a:rPr>
              <a:t>ensor </a:t>
            </a:r>
            <a:r>
              <a:rPr lang="en-US" sz="13550">
                <a:solidFill>
                  <a:srgbClr val="E4A445"/>
                </a:solidFill>
                <a:latin typeface="Lucidity Condensed"/>
                <a:ea typeface="Lucidity Condensed"/>
                <a:cs typeface="Lucidity Condensed"/>
                <a:sym typeface="Lucidity Condensed"/>
              </a:rPr>
              <a:t>s</a:t>
            </a:r>
            <a:r>
              <a:rPr lang="en-US" sz="13550">
                <a:solidFill>
                  <a:srgbClr val="5F8DC0"/>
                </a:solidFill>
                <a:latin typeface="Lucidity Condensed"/>
                <a:ea typeface="Lucidity Condensed"/>
                <a:cs typeface="Lucidity Condensed"/>
                <a:sym typeface="Lucidity Condensed"/>
              </a:rPr>
              <a:t>quad team... </a:t>
            </a:r>
            <a:r>
              <a:rPr lang="en-US" sz="13550">
                <a:solidFill>
                  <a:srgbClr val="E4A445"/>
                </a:solidFill>
                <a:latin typeface="Lucidity Condensed"/>
                <a:ea typeface="Lucidity Condensed"/>
                <a:cs typeface="Lucidity Condensed"/>
                <a:sym typeface="Lucidity Condensed"/>
              </a:rPr>
              <a:t>s</a:t>
            </a:r>
            <a:r>
              <a:rPr lang="en-US" sz="13550">
                <a:solidFill>
                  <a:srgbClr val="5F8DC0"/>
                </a:solidFill>
                <a:latin typeface="Lucidity Condensed"/>
                <a:ea typeface="Lucidity Condensed"/>
                <a:cs typeface="Lucidity Condensed"/>
                <a:sym typeface="Lucidity Condensed"/>
              </a:rPr>
              <a:t>afe life</a:t>
            </a:r>
          </a:p>
        </p:txBody>
      </p:sp>
    </p:spTree>
  </p:cSld>
  <p:clrMapOvr>
    <a:masterClrMapping/>
  </p:clrMapOvr>
  <p:transition spd="med">
    <p:fade/>
  </p:transition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5F0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257442" y="-95250"/>
            <a:ext cx="14221058" cy="10477500"/>
            <a:chOff x="0" y="0"/>
            <a:chExt cx="3611697" cy="266095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611697" cy="2660952"/>
            </a:xfrm>
            <a:custGeom>
              <a:avLst/>
              <a:gdLst/>
              <a:ahLst/>
              <a:cxnLst/>
              <a:rect r="r" b="b" t="t" l="l"/>
              <a:pathLst>
                <a:path h="2660952" w="3611697">
                  <a:moveTo>
                    <a:pt x="0" y="0"/>
                  </a:moveTo>
                  <a:lnTo>
                    <a:pt x="3611697" y="0"/>
                  </a:lnTo>
                  <a:lnTo>
                    <a:pt x="3611697" y="2660952"/>
                  </a:lnTo>
                  <a:lnTo>
                    <a:pt x="0" y="2660952"/>
                  </a:lnTo>
                  <a:close/>
                </a:path>
              </a:pathLst>
            </a:custGeom>
            <a:solidFill>
              <a:srgbClr val="384766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38100"/>
              <a:ext cx="3611697" cy="26228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94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5908912" y="363055"/>
            <a:ext cx="11236088" cy="9560889"/>
          </a:xfrm>
          <a:custGeom>
            <a:avLst/>
            <a:gdLst/>
            <a:ahLst/>
            <a:cxnLst/>
            <a:rect r="r" b="b" t="t" l="l"/>
            <a:pathLst>
              <a:path h="9560889" w="11236088">
                <a:moveTo>
                  <a:pt x="0" y="0"/>
                </a:moveTo>
                <a:lnTo>
                  <a:pt x="11236088" y="0"/>
                </a:lnTo>
                <a:lnTo>
                  <a:pt x="11236088" y="9560890"/>
                </a:lnTo>
                <a:lnTo>
                  <a:pt x="0" y="95608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-5400000">
            <a:off x="-3733350" y="4098138"/>
            <a:ext cx="11419573" cy="20907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063"/>
              </a:lnSpc>
            </a:pPr>
            <a:r>
              <a:rPr lang="en-US" sz="12188">
                <a:solidFill>
                  <a:srgbClr val="2B3D72"/>
                </a:solidFill>
                <a:latin typeface="Lucidity Condensed"/>
                <a:ea typeface="Lucidity Condensed"/>
                <a:cs typeface="Lucidity Condensed"/>
                <a:sym typeface="Lucidity Condensed"/>
              </a:rPr>
              <a:t>Team Members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352518" y="876300"/>
            <a:ext cx="8093668" cy="56990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380"/>
              </a:lnSpc>
            </a:pPr>
            <a:r>
              <a:rPr lang="en-US" sz="8129">
                <a:solidFill>
                  <a:srgbClr val="E7A946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A</a:t>
            </a:r>
            <a:r>
              <a:rPr lang="en-US" sz="8129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sia Belal</a:t>
            </a:r>
          </a:p>
          <a:p>
            <a:pPr algn="ctr">
              <a:lnSpc>
                <a:spcPts val="11380"/>
              </a:lnSpc>
            </a:pPr>
            <a:r>
              <a:rPr lang="en-US" sz="8129">
                <a:solidFill>
                  <a:srgbClr val="E7A946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M</a:t>
            </a:r>
            <a:r>
              <a:rPr lang="en-US" sz="8129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enna Amgad</a:t>
            </a:r>
          </a:p>
          <a:p>
            <a:pPr algn="ctr">
              <a:lnSpc>
                <a:spcPts val="11380"/>
              </a:lnSpc>
            </a:pPr>
            <a:r>
              <a:rPr lang="en-US" sz="8129">
                <a:solidFill>
                  <a:srgbClr val="E4A445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N</a:t>
            </a:r>
            <a:r>
              <a:rPr lang="en-US" sz="8129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ada Mostafa</a:t>
            </a:r>
          </a:p>
          <a:p>
            <a:pPr algn="ctr">
              <a:lnSpc>
                <a:spcPts val="11380"/>
              </a:lnSpc>
            </a:pPr>
            <a:r>
              <a:rPr lang="en-US" sz="8129">
                <a:solidFill>
                  <a:srgbClr val="E7A946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H</a:t>
            </a:r>
            <a:r>
              <a:rPr lang="en-US" sz="8129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ager Gomaa</a:t>
            </a:r>
          </a:p>
        </p:txBody>
      </p:sp>
    </p:spTree>
  </p:cSld>
  <p:clrMapOvr>
    <a:masterClrMapping/>
  </p:clrMapOvr>
  <p:transition spd="fast">
    <p:fade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8BAED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28600" y="5295900"/>
            <a:ext cx="18669000" cy="5334000"/>
            <a:chOff x="0" y="0"/>
            <a:chExt cx="4741333" cy="135466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741333" cy="1354667"/>
            </a:xfrm>
            <a:custGeom>
              <a:avLst/>
              <a:gdLst/>
              <a:ahLst/>
              <a:cxnLst/>
              <a:rect r="r" b="b" t="t" l="l"/>
              <a:pathLst>
                <a:path h="1354667" w="4741333">
                  <a:moveTo>
                    <a:pt x="0" y="0"/>
                  </a:moveTo>
                  <a:lnTo>
                    <a:pt x="4741333" y="0"/>
                  </a:lnTo>
                  <a:lnTo>
                    <a:pt x="4741333" y="1354667"/>
                  </a:lnTo>
                  <a:lnTo>
                    <a:pt x="0" y="1354667"/>
                  </a:lnTo>
                  <a:close/>
                </a:path>
              </a:pathLst>
            </a:custGeom>
            <a:solidFill>
              <a:srgbClr val="384766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38100"/>
              <a:ext cx="4741333" cy="1316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94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4573318" y="3403887"/>
            <a:ext cx="8779426" cy="6604531"/>
            <a:chOff x="0" y="0"/>
            <a:chExt cx="2312277" cy="173946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312277" cy="1739465"/>
            </a:xfrm>
            <a:custGeom>
              <a:avLst/>
              <a:gdLst/>
              <a:ahLst/>
              <a:cxnLst/>
              <a:rect r="r" b="b" t="t" l="l"/>
              <a:pathLst>
                <a:path h="1739465" w="2312277">
                  <a:moveTo>
                    <a:pt x="22046" y="0"/>
                  </a:moveTo>
                  <a:lnTo>
                    <a:pt x="2290231" y="0"/>
                  </a:lnTo>
                  <a:cubicBezTo>
                    <a:pt x="2302407" y="0"/>
                    <a:pt x="2312277" y="9870"/>
                    <a:pt x="2312277" y="22046"/>
                  </a:cubicBezTo>
                  <a:lnTo>
                    <a:pt x="2312277" y="1717419"/>
                  </a:lnTo>
                  <a:cubicBezTo>
                    <a:pt x="2312277" y="1729595"/>
                    <a:pt x="2302407" y="1739465"/>
                    <a:pt x="2290231" y="1739465"/>
                  </a:cubicBezTo>
                  <a:lnTo>
                    <a:pt x="22046" y="1739465"/>
                  </a:lnTo>
                  <a:cubicBezTo>
                    <a:pt x="9870" y="1739465"/>
                    <a:pt x="0" y="1729595"/>
                    <a:pt x="0" y="1717419"/>
                  </a:cubicBezTo>
                  <a:lnTo>
                    <a:pt x="0" y="22046"/>
                  </a:lnTo>
                  <a:cubicBezTo>
                    <a:pt x="0" y="9870"/>
                    <a:pt x="9870" y="0"/>
                    <a:pt x="22046" y="0"/>
                  </a:cubicBezTo>
                  <a:close/>
                </a:path>
              </a:pathLst>
            </a:custGeom>
            <a:solidFill>
              <a:srgbClr val="E4A445"/>
            </a:solidFill>
            <a:ln cap="rnd">
              <a:noFill/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2312277" cy="1777565"/>
            </a:xfrm>
            <a:prstGeom prst="rect">
              <a:avLst/>
            </a:prstGeom>
          </p:spPr>
          <p:txBody>
            <a:bodyPr anchor="ctr" rtlCol="false" tIns="101600" lIns="101600" bIns="101600" rIns="101600"/>
            <a:lstStyle/>
            <a:p>
              <a:pPr algn="ctr" marL="0" indent="0" lvl="0">
                <a:lnSpc>
                  <a:spcPts val="519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028700" y="419041"/>
            <a:ext cx="16230600" cy="2590917"/>
            <a:chOff x="0" y="0"/>
            <a:chExt cx="4274726" cy="68238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274726" cy="682382"/>
            </a:xfrm>
            <a:custGeom>
              <a:avLst/>
              <a:gdLst/>
              <a:ahLst/>
              <a:cxnLst/>
              <a:rect r="r" b="b" t="t" l="l"/>
              <a:pathLst>
                <a:path h="682382" w="4274726">
                  <a:moveTo>
                    <a:pt x="11925" y="0"/>
                  </a:moveTo>
                  <a:lnTo>
                    <a:pt x="4262801" y="0"/>
                  </a:lnTo>
                  <a:cubicBezTo>
                    <a:pt x="4269387" y="0"/>
                    <a:pt x="4274726" y="5339"/>
                    <a:pt x="4274726" y="11925"/>
                  </a:cubicBezTo>
                  <a:lnTo>
                    <a:pt x="4274726" y="670457"/>
                  </a:lnTo>
                  <a:cubicBezTo>
                    <a:pt x="4274726" y="677043"/>
                    <a:pt x="4269387" y="682382"/>
                    <a:pt x="4262801" y="682382"/>
                  </a:cubicBezTo>
                  <a:lnTo>
                    <a:pt x="11925" y="682382"/>
                  </a:lnTo>
                  <a:cubicBezTo>
                    <a:pt x="5339" y="682382"/>
                    <a:pt x="0" y="677043"/>
                    <a:pt x="0" y="670457"/>
                  </a:cubicBezTo>
                  <a:lnTo>
                    <a:pt x="0" y="11925"/>
                  </a:lnTo>
                  <a:cubicBezTo>
                    <a:pt x="0" y="5339"/>
                    <a:pt x="5339" y="0"/>
                    <a:pt x="11925" y="0"/>
                  </a:cubicBezTo>
                  <a:close/>
                </a:path>
              </a:pathLst>
            </a:custGeom>
            <a:solidFill>
              <a:srgbClr val="E5F0F5"/>
            </a:solidFill>
            <a:ln cap="rnd">
              <a:noFill/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85725"/>
              <a:ext cx="4274726" cy="768107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 marL="0" indent="0" lvl="0">
                <a:lnSpc>
                  <a:spcPts val="5060"/>
                </a:lnSpc>
              </a:pPr>
              <a:r>
                <a:rPr lang="en-US" b="true" sz="4600">
                  <a:solidFill>
                    <a:srgbClr val="2B3D72"/>
                  </a:solidFill>
                  <a:latin typeface="Agrandir Narrow Ultra-Bold"/>
                  <a:ea typeface="Agrandir Narrow Ultra-Bold"/>
                  <a:cs typeface="Agrandir Narrow Ultra-Bold"/>
                  <a:sym typeface="Agrandir Narrow Ultra-Bold"/>
                </a:rPr>
                <a:t>The picture shows an </a:t>
              </a:r>
              <a:r>
                <a:rPr lang="en-US" b="true" sz="4600">
                  <a:solidFill>
                    <a:srgbClr val="E4A445"/>
                  </a:solidFill>
                  <a:latin typeface="Agrandir Narrow Ultra-Bold"/>
                  <a:ea typeface="Agrandir Narrow Ultra-Bold"/>
                  <a:cs typeface="Agrandir Narrow Ultra-Bold"/>
                  <a:sym typeface="Agrandir Narrow Ultra-Bold"/>
                </a:rPr>
                <a:t>Arduino-based CPR feedback</a:t>
              </a:r>
              <a:r>
                <a:rPr lang="en-US" b="true" sz="4600">
                  <a:solidFill>
                    <a:srgbClr val="2B3D72"/>
                  </a:solidFill>
                  <a:latin typeface="Agrandir Narrow Ultra-Bold"/>
                  <a:ea typeface="Agrandir Narrow Ultra-Bold"/>
                  <a:cs typeface="Agrandir Narrow Ultra-Bold"/>
                  <a:sym typeface="Agrandir Narrow Ultra-Bold"/>
                </a:rPr>
                <a:t> device connected to a CPR manikin. The device provides real-time feedback on depth, rate, time, and chest recoil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2054185" y="5389802"/>
            <a:ext cx="103647" cy="206348"/>
            <a:chOff x="0" y="0"/>
            <a:chExt cx="28071" cy="55886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8071" cy="55886"/>
            </a:xfrm>
            <a:custGeom>
              <a:avLst/>
              <a:gdLst/>
              <a:ahLst/>
              <a:cxnLst/>
              <a:rect r="r" b="b" t="t" l="l"/>
              <a:pathLst>
                <a:path h="55886" w="28071">
                  <a:moveTo>
                    <a:pt x="0" y="0"/>
                  </a:moveTo>
                  <a:lnTo>
                    <a:pt x="28071" y="0"/>
                  </a:lnTo>
                  <a:lnTo>
                    <a:pt x="28071" y="55886"/>
                  </a:lnTo>
                  <a:lnTo>
                    <a:pt x="0" y="55886"/>
                  </a:lnTo>
                  <a:close/>
                </a:path>
              </a:pathLst>
            </a:custGeom>
            <a:solidFill>
              <a:srgbClr val="F9525C"/>
            </a:solidFill>
            <a:ln cap="sq">
              <a:noFill/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47625"/>
              <a:ext cx="28071" cy="103511"/>
            </a:xfrm>
            <a:prstGeom prst="rect">
              <a:avLst/>
            </a:prstGeom>
          </p:spPr>
          <p:txBody>
            <a:bodyPr anchor="ctr" rtlCol="false" tIns="49401" lIns="49401" bIns="49401" rIns="49401"/>
            <a:lstStyle/>
            <a:p>
              <a:pPr algn="ctr" marL="0" indent="0" lvl="0">
                <a:lnSpc>
                  <a:spcPts val="5200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4880730" y="3644426"/>
            <a:ext cx="8164603" cy="6123452"/>
          </a:xfrm>
          <a:custGeom>
            <a:avLst/>
            <a:gdLst/>
            <a:ahLst/>
            <a:cxnLst/>
            <a:rect r="r" b="b" t="t" l="l"/>
            <a:pathLst>
              <a:path h="6123452" w="8164603">
                <a:moveTo>
                  <a:pt x="0" y="0"/>
                </a:moveTo>
                <a:lnTo>
                  <a:pt x="8164603" y="0"/>
                </a:lnTo>
                <a:lnTo>
                  <a:pt x="8164603" y="6123453"/>
                </a:lnTo>
                <a:lnTo>
                  <a:pt x="0" y="612345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  <p:transition spd="med">
    <p:push dir="l"/>
  </p:transition>
</p:sld>
</file>

<file path=ppt/slides/slide4.xml><?xml version="1.0" encoding="utf-8"?>
<p:sld xmlns:p="http://schemas.openxmlformats.org/presentationml/2006/main" xmlns:a="http://schemas.openxmlformats.org/drawingml/2006/main">
  <p:cSld>
    <p:bg>
      <p:bgPr>
        <a:solidFill>
          <a:srgbClr val="8BAED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90500" y="5143500"/>
            <a:ext cx="18669000" cy="5334000"/>
            <a:chOff x="0" y="0"/>
            <a:chExt cx="4741333" cy="135466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741333" cy="1354667"/>
            </a:xfrm>
            <a:custGeom>
              <a:avLst/>
              <a:gdLst/>
              <a:ahLst/>
              <a:cxnLst/>
              <a:rect r="r" b="b" t="t" l="l"/>
              <a:pathLst>
                <a:path h="1354667" w="4741333">
                  <a:moveTo>
                    <a:pt x="0" y="0"/>
                  </a:moveTo>
                  <a:lnTo>
                    <a:pt x="4741333" y="0"/>
                  </a:lnTo>
                  <a:lnTo>
                    <a:pt x="4741333" y="1354667"/>
                  </a:lnTo>
                  <a:lnTo>
                    <a:pt x="0" y="1354667"/>
                  </a:lnTo>
                  <a:close/>
                </a:path>
              </a:pathLst>
            </a:custGeom>
            <a:solidFill>
              <a:srgbClr val="C6A33C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38100"/>
              <a:ext cx="4741333" cy="1316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94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143000" y="2952750"/>
            <a:ext cx="7620000" cy="6572250"/>
            <a:chOff x="0" y="0"/>
            <a:chExt cx="2006914" cy="173096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006914" cy="1730963"/>
            </a:xfrm>
            <a:custGeom>
              <a:avLst/>
              <a:gdLst/>
              <a:ahLst/>
              <a:cxnLst/>
              <a:rect r="r" b="b" t="t" l="l"/>
              <a:pathLst>
                <a:path h="1730963" w="2006914">
                  <a:moveTo>
                    <a:pt x="30480" y="0"/>
                  </a:moveTo>
                  <a:lnTo>
                    <a:pt x="1976434" y="0"/>
                  </a:lnTo>
                  <a:cubicBezTo>
                    <a:pt x="1993267" y="0"/>
                    <a:pt x="2006914" y="13646"/>
                    <a:pt x="2006914" y="30480"/>
                  </a:cubicBezTo>
                  <a:lnTo>
                    <a:pt x="2006914" y="1700483"/>
                  </a:lnTo>
                  <a:cubicBezTo>
                    <a:pt x="2006914" y="1708567"/>
                    <a:pt x="2003702" y="1716319"/>
                    <a:pt x="1997986" y="1722036"/>
                  </a:cubicBezTo>
                  <a:cubicBezTo>
                    <a:pt x="1992270" y="1727752"/>
                    <a:pt x="1984517" y="1730963"/>
                    <a:pt x="1976434" y="1730963"/>
                  </a:cubicBezTo>
                  <a:lnTo>
                    <a:pt x="30480" y="1730963"/>
                  </a:lnTo>
                  <a:cubicBezTo>
                    <a:pt x="13646" y="1730963"/>
                    <a:pt x="0" y="1717317"/>
                    <a:pt x="0" y="1700483"/>
                  </a:cubicBezTo>
                  <a:lnTo>
                    <a:pt x="0" y="30480"/>
                  </a:lnTo>
                  <a:cubicBezTo>
                    <a:pt x="0" y="13646"/>
                    <a:pt x="13646" y="0"/>
                    <a:pt x="3048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38100"/>
              <a:ext cx="2006914" cy="16928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94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9525000" y="2952750"/>
            <a:ext cx="7620000" cy="6572250"/>
            <a:chOff x="0" y="0"/>
            <a:chExt cx="2006914" cy="173096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006914" cy="1730963"/>
            </a:xfrm>
            <a:custGeom>
              <a:avLst/>
              <a:gdLst/>
              <a:ahLst/>
              <a:cxnLst/>
              <a:rect r="r" b="b" t="t" l="l"/>
              <a:pathLst>
                <a:path h="1730963" w="2006914">
                  <a:moveTo>
                    <a:pt x="30480" y="0"/>
                  </a:moveTo>
                  <a:lnTo>
                    <a:pt x="1976434" y="0"/>
                  </a:lnTo>
                  <a:cubicBezTo>
                    <a:pt x="1993267" y="0"/>
                    <a:pt x="2006914" y="13646"/>
                    <a:pt x="2006914" y="30480"/>
                  </a:cubicBezTo>
                  <a:lnTo>
                    <a:pt x="2006914" y="1700483"/>
                  </a:lnTo>
                  <a:cubicBezTo>
                    <a:pt x="2006914" y="1708567"/>
                    <a:pt x="2003702" y="1716319"/>
                    <a:pt x="1997986" y="1722036"/>
                  </a:cubicBezTo>
                  <a:cubicBezTo>
                    <a:pt x="1992270" y="1727752"/>
                    <a:pt x="1984517" y="1730963"/>
                    <a:pt x="1976434" y="1730963"/>
                  </a:cubicBezTo>
                  <a:lnTo>
                    <a:pt x="30480" y="1730963"/>
                  </a:lnTo>
                  <a:cubicBezTo>
                    <a:pt x="13646" y="1730963"/>
                    <a:pt x="0" y="1717317"/>
                    <a:pt x="0" y="1700483"/>
                  </a:cubicBezTo>
                  <a:lnTo>
                    <a:pt x="0" y="30480"/>
                  </a:lnTo>
                  <a:cubicBezTo>
                    <a:pt x="0" y="13646"/>
                    <a:pt x="13646" y="0"/>
                    <a:pt x="3048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38100"/>
              <a:ext cx="2006914" cy="16928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94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-2189414" y="144676"/>
            <a:ext cx="22666829" cy="1819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277"/>
              </a:lnSpc>
            </a:pPr>
            <a:r>
              <a:rPr lang="en-US" sz="11898">
                <a:solidFill>
                  <a:srgbClr val="17214F"/>
                </a:solidFill>
                <a:latin typeface="Lucidity Condensed"/>
                <a:ea typeface="Lucidity Condensed"/>
                <a:cs typeface="Lucidity Condensed"/>
                <a:sym typeface="Lucidity Condensed"/>
              </a:rPr>
              <a:t>Algorithm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629066" y="4191000"/>
            <a:ext cx="6714834" cy="53181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37"/>
              </a:lnSpc>
            </a:pPr>
            <a:r>
              <a:rPr lang="en-US" sz="3947">
                <a:solidFill>
                  <a:srgbClr val="000001"/>
                </a:solidFill>
                <a:latin typeface="Inter"/>
                <a:ea typeface="Inter"/>
                <a:cs typeface="Inter"/>
                <a:sym typeface="Inter"/>
              </a:rPr>
              <a:t>Define the modes for the pins (input/output) for the button, LEDs.</a:t>
            </a:r>
          </a:p>
          <a:p>
            <a:pPr algn="ctr">
              <a:lnSpc>
                <a:spcPts val="4737"/>
              </a:lnSpc>
            </a:pPr>
            <a:r>
              <a:rPr lang="en-US" sz="3947">
                <a:solidFill>
                  <a:srgbClr val="000001"/>
                </a:solidFill>
                <a:latin typeface="Inter"/>
                <a:ea typeface="Inter"/>
                <a:cs typeface="Inter"/>
                <a:sym typeface="Inter"/>
              </a:rPr>
              <a:t>   - Initialize serial communication (Serial) and the LCD display.</a:t>
            </a:r>
          </a:p>
          <a:p>
            <a:pPr algn="ctr">
              <a:lnSpc>
                <a:spcPts val="4737"/>
              </a:lnSpc>
            </a:pPr>
            <a:r>
              <a:rPr lang="en-US" sz="3947">
                <a:solidFill>
                  <a:srgbClr val="000001"/>
                </a:solidFill>
                <a:latin typeface="Inter"/>
                <a:ea typeface="Inter"/>
                <a:cs typeface="Inter"/>
                <a:sym typeface="Inter"/>
              </a:rPr>
              <a:t>   Display the message "Begin CPR" on the LCD.</a:t>
            </a:r>
          </a:p>
          <a:p>
            <a:pPr algn="ctr">
              <a:lnSpc>
                <a:spcPts val="4737"/>
              </a:lnSpc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10305294" y="4191000"/>
            <a:ext cx="6159003" cy="51933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04"/>
              </a:lnSpc>
            </a:pPr>
            <a:r>
              <a:rPr lang="en-US" sz="4337">
                <a:solidFill>
                  <a:srgbClr val="000001"/>
                </a:solidFill>
                <a:latin typeface="Inter"/>
                <a:ea typeface="Inter"/>
                <a:cs typeface="Inter"/>
                <a:sym typeface="Inter"/>
              </a:rPr>
              <a:t> Read the pressure value from the pressure sensor (pressurePin).</a:t>
            </a:r>
          </a:p>
          <a:p>
            <a:pPr algn="ctr">
              <a:lnSpc>
                <a:spcPts val="5204"/>
              </a:lnSpc>
            </a:pPr>
            <a:r>
              <a:rPr lang="en-US" sz="4337">
                <a:solidFill>
                  <a:srgbClr val="000001"/>
                </a:solidFill>
                <a:latin typeface="Inter"/>
                <a:ea typeface="Inter"/>
                <a:cs typeface="Inter"/>
                <a:sym typeface="Inter"/>
              </a:rPr>
              <a:t>   Read the state of the CPR button (buttonPin).</a:t>
            </a:r>
          </a:p>
          <a:p>
            <a:pPr algn="ctr">
              <a:lnSpc>
                <a:spcPts val="5204"/>
              </a:lnSpc>
            </a:pPr>
          </a:p>
        </p:txBody>
      </p:sp>
      <p:grpSp>
        <p:nvGrpSpPr>
          <p:cNvPr name="Group 14" id="14"/>
          <p:cNvGrpSpPr/>
          <p:nvPr/>
        </p:nvGrpSpPr>
        <p:grpSpPr>
          <a:xfrm rot="0">
            <a:off x="2667000" y="2476500"/>
            <a:ext cx="4572000" cy="1538781"/>
            <a:chOff x="0" y="0"/>
            <a:chExt cx="1592583" cy="53601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592583" cy="536010"/>
            </a:xfrm>
            <a:custGeom>
              <a:avLst/>
              <a:gdLst/>
              <a:ahLst/>
              <a:cxnLst/>
              <a:rect r="r" b="b" t="t" l="l"/>
              <a:pathLst>
                <a:path h="536010" w="1592583">
                  <a:moveTo>
                    <a:pt x="42333" y="0"/>
                  </a:moveTo>
                  <a:lnTo>
                    <a:pt x="1550250" y="0"/>
                  </a:lnTo>
                  <a:cubicBezTo>
                    <a:pt x="1561477" y="0"/>
                    <a:pt x="1572245" y="4460"/>
                    <a:pt x="1580184" y="12399"/>
                  </a:cubicBezTo>
                  <a:cubicBezTo>
                    <a:pt x="1588123" y="20338"/>
                    <a:pt x="1592583" y="31106"/>
                    <a:pt x="1592583" y="42333"/>
                  </a:cubicBezTo>
                  <a:lnTo>
                    <a:pt x="1592583" y="493677"/>
                  </a:lnTo>
                  <a:cubicBezTo>
                    <a:pt x="1592583" y="504904"/>
                    <a:pt x="1588123" y="515672"/>
                    <a:pt x="1580184" y="523611"/>
                  </a:cubicBezTo>
                  <a:cubicBezTo>
                    <a:pt x="1572245" y="531550"/>
                    <a:pt x="1561477" y="536010"/>
                    <a:pt x="1550250" y="536010"/>
                  </a:cubicBezTo>
                  <a:lnTo>
                    <a:pt x="42333" y="536010"/>
                  </a:lnTo>
                  <a:cubicBezTo>
                    <a:pt x="31106" y="536010"/>
                    <a:pt x="20338" y="531550"/>
                    <a:pt x="12399" y="523611"/>
                  </a:cubicBezTo>
                  <a:cubicBezTo>
                    <a:pt x="4460" y="515672"/>
                    <a:pt x="0" y="504904"/>
                    <a:pt x="0" y="493677"/>
                  </a:cubicBezTo>
                  <a:lnTo>
                    <a:pt x="0" y="42333"/>
                  </a:lnTo>
                  <a:cubicBezTo>
                    <a:pt x="0" y="31106"/>
                    <a:pt x="4460" y="20338"/>
                    <a:pt x="12399" y="12399"/>
                  </a:cubicBezTo>
                  <a:cubicBezTo>
                    <a:pt x="20338" y="4460"/>
                    <a:pt x="31106" y="0"/>
                    <a:pt x="42333" y="0"/>
                  </a:cubicBezTo>
                  <a:close/>
                </a:path>
              </a:pathLst>
            </a:custGeom>
            <a:solidFill>
              <a:srgbClr val="F2C748"/>
            </a:solidFill>
            <a:ln cap="rnd">
              <a:noFill/>
              <a:prstDash val="solid"/>
              <a:round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28575"/>
              <a:ext cx="1592583" cy="507435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 marL="0" indent="0" lvl="0">
                <a:lnSpc>
                  <a:spcPts val="5829"/>
                </a:lnSpc>
              </a:pPr>
              <a:r>
                <a:rPr lang="en-US" sz="5299">
                  <a:solidFill>
                    <a:srgbClr val="000001"/>
                  </a:solidFill>
                  <a:latin typeface="ABeeZee Bold"/>
                  <a:ea typeface="ABeeZee Bold"/>
                  <a:cs typeface="ABeeZee Bold"/>
                  <a:sym typeface="ABeeZee Bold"/>
                </a:rPr>
                <a:t>1-Setup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1049000" y="2476500"/>
            <a:ext cx="4572000" cy="1200150"/>
            <a:chOff x="0" y="0"/>
            <a:chExt cx="1592583" cy="418053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592583" cy="418053"/>
            </a:xfrm>
            <a:custGeom>
              <a:avLst/>
              <a:gdLst/>
              <a:ahLst/>
              <a:cxnLst/>
              <a:rect r="r" b="b" t="t" l="l"/>
              <a:pathLst>
                <a:path h="418053" w="1592583">
                  <a:moveTo>
                    <a:pt x="42333" y="0"/>
                  </a:moveTo>
                  <a:lnTo>
                    <a:pt x="1550250" y="0"/>
                  </a:lnTo>
                  <a:cubicBezTo>
                    <a:pt x="1561477" y="0"/>
                    <a:pt x="1572245" y="4460"/>
                    <a:pt x="1580184" y="12399"/>
                  </a:cubicBezTo>
                  <a:cubicBezTo>
                    <a:pt x="1588123" y="20338"/>
                    <a:pt x="1592583" y="31106"/>
                    <a:pt x="1592583" y="42333"/>
                  </a:cubicBezTo>
                  <a:lnTo>
                    <a:pt x="1592583" y="375720"/>
                  </a:lnTo>
                  <a:cubicBezTo>
                    <a:pt x="1592583" y="386947"/>
                    <a:pt x="1588123" y="397715"/>
                    <a:pt x="1580184" y="405654"/>
                  </a:cubicBezTo>
                  <a:cubicBezTo>
                    <a:pt x="1572245" y="413593"/>
                    <a:pt x="1561477" y="418053"/>
                    <a:pt x="1550250" y="418053"/>
                  </a:cubicBezTo>
                  <a:lnTo>
                    <a:pt x="42333" y="418053"/>
                  </a:lnTo>
                  <a:cubicBezTo>
                    <a:pt x="31106" y="418053"/>
                    <a:pt x="20338" y="413593"/>
                    <a:pt x="12399" y="405654"/>
                  </a:cubicBezTo>
                  <a:cubicBezTo>
                    <a:pt x="4460" y="397715"/>
                    <a:pt x="0" y="386947"/>
                    <a:pt x="0" y="375720"/>
                  </a:cubicBezTo>
                  <a:lnTo>
                    <a:pt x="0" y="42333"/>
                  </a:lnTo>
                  <a:cubicBezTo>
                    <a:pt x="0" y="31106"/>
                    <a:pt x="4460" y="20338"/>
                    <a:pt x="12399" y="12399"/>
                  </a:cubicBezTo>
                  <a:cubicBezTo>
                    <a:pt x="20338" y="4460"/>
                    <a:pt x="31106" y="0"/>
                    <a:pt x="42333" y="0"/>
                  </a:cubicBezTo>
                  <a:close/>
                </a:path>
              </a:pathLst>
            </a:custGeom>
            <a:solidFill>
              <a:srgbClr val="F2C748"/>
            </a:solidFill>
            <a:ln cap="rnd">
              <a:noFill/>
              <a:prstDash val="solid"/>
              <a:round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76200"/>
              <a:ext cx="1592583" cy="494253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 marL="0" indent="0" lvl="0">
                <a:lnSpc>
                  <a:spcPts val="439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1049000" y="2476500"/>
            <a:ext cx="4572000" cy="1538781"/>
            <a:chOff x="0" y="0"/>
            <a:chExt cx="1592583" cy="53601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592583" cy="536010"/>
            </a:xfrm>
            <a:custGeom>
              <a:avLst/>
              <a:gdLst/>
              <a:ahLst/>
              <a:cxnLst/>
              <a:rect r="r" b="b" t="t" l="l"/>
              <a:pathLst>
                <a:path h="536010" w="1592583">
                  <a:moveTo>
                    <a:pt x="42333" y="0"/>
                  </a:moveTo>
                  <a:lnTo>
                    <a:pt x="1550250" y="0"/>
                  </a:lnTo>
                  <a:cubicBezTo>
                    <a:pt x="1561477" y="0"/>
                    <a:pt x="1572245" y="4460"/>
                    <a:pt x="1580184" y="12399"/>
                  </a:cubicBezTo>
                  <a:cubicBezTo>
                    <a:pt x="1588123" y="20338"/>
                    <a:pt x="1592583" y="31106"/>
                    <a:pt x="1592583" y="42333"/>
                  </a:cubicBezTo>
                  <a:lnTo>
                    <a:pt x="1592583" y="493677"/>
                  </a:lnTo>
                  <a:cubicBezTo>
                    <a:pt x="1592583" y="504904"/>
                    <a:pt x="1588123" y="515672"/>
                    <a:pt x="1580184" y="523611"/>
                  </a:cubicBezTo>
                  <a:cubicBezTo>
                    <a:pt x="1572245" y="531550"/>
                    <a:pt x="1561477" y="536010"/>
                    <a:pt x="1550250" y="536010"/>
                  </a:cubicBezTo>
                  <a:lnTo>
                    <a:pt x="42333" y="536010"/>
                  </a:lnTo>
                  <a:cubicBezTo>
                    <a:pt x="31106" y="536010"/>
                    <a:pt x="20338" y="531550"/>
                    <a:pt x="12399" y="523611"/>
                  </a:cubicBezTo>
                  <a:cubicBezTo>
                    <a:pt x="4460" y="515672"/>
                    <a:pt x="0" y="504904"/>
                    <a:pt x="0" y="493677"/>
                  </a:cubicBezTo>
                  <a:lnTo>
                    <a:pt x="0" y="42333"/>
                  </a:lnTo>
                  <a:cubicBezTo>
                    <a:pt x="0" y="31106"/>
                    <a:pt x="4460" y="20338"/>
                    <a:pt x="12399" y="12399"/>
                  </a:cubicBezTo>
                  <a:cubicBezTo>
                    <a:pt x="20338" y="4460"/>
                    <a:pt x="31106" y="0"/>
                    <a:pt x="42333" y="0"/>
                  </a:cubicBezTo>
                  <a:close/>
                </a:path>
              </a:pathLst>
            </a:custGeom>
            <a:solidFill>
              <a:srgbClr val="F2C748"/>
            </a:solidFill>
            <a:ln cap="rnd">
              <a:noFill/>
              <a:prstDash val="solid"/>
              <a:round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38100"/>
              <a:ext cx="1592583" cy="497910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 marL="0" indent="0" lvl="0">
                <a:lnSpc>
                  <a:spcPts val="5389"/>
                </a:lnSpc>
              </a:pPr>
              <a:r>
                <a:rPr lang="en-US" sz="4899">
                  <a:solidFill>
                    <a:srgbClr val="000001"/>
                  </a:solidFill>
                  <a:latin typeface="ABeeZee Bold"/>
                  <a:ea typeface="ABeeZee Bold"/>
                  <a:cs typeface="ABeeZee Bold"/>
                  <a:sym typeface="ABeeZee Bold"/>
                </a:rPr>
                <a:t>2-Main Loop</a:t>
              </a:r>
            </a:p>
          </p:txBody>
        </p:sp>
      </p:grpSp>
    </p:spTree>
  </p:cSld>
  <p:clrMapOvr>
    <a:masterClrMapping/>
  </p:clrMapOvr>
  <p:transition spd="med">
    <p:cover dir="d"/>
  </p:transition>
</p:sld>
</file>

<file path=ppt/slides/slide5.xml><?xml version="1.0" encoding="utf-8"?>
<p:sld xmlns:p="http://schemas.openxmlformats.org/presentationml/2006/main" xmlns:a="http://schemas.openxmlformats.org/drawingml/2006/main">
  <p:cSld>
    <p:bg>
      <p:bgPr>
        <a:solidFill>
          <a:srgbClr val="8BAED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90500" y="5143500"/>
            <a:ext cx="18669000" cy="5334000"/>
            <a:chOff x="0" y="0"/>
            <a:chExt cx="4741333" cy="135466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741333" cy="1354667"/>
            </a:xfrm>
            <a:custGeom>
              <a:avLst/>
              <a:gdLst/>
              <a:ahLst/>
              <a:cxnLst/>
              <a:rect r="r" b="b" t="t" l="l"/>
              <a:pathLst>
                <a:path h="1354667" w="4741333">
                  <a:moveTo>
                    <a:pt x="0" y="0"/>
                  </a:moveTo>
                  <a:lnTo>
                    <a:pt x="4741333" y="0"/>
                  </a:lnTo>
                  <a:lnTo>
                    <a:pt x="4741333" y="1354667"/>
                  </a:lnTo>
                  <a:lnTo>
                    <a:pt x="0" y="1354667"/>
                  </a:lnTo>
                  <a:close/>
                </a:path>
              </a:pathLst>
            </a:custGeom>
            <a:solidFill>
              <a:srgbClr val="C6A33C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38100"/>
              <a:ext cx="4741333" cy="1316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94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143000" y="1857375"/>
            <a:ext cx="7620000" cy="6572250"/>
            <a:chOff x="0" y="0"/>
            <a:chExt cx="2006914" cy="173096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006914" cy="1730963"/>
            </a:xfrm>
            <a:custGeom>
              <a:avLst/>
              <a:gdLst/>
              <a:ahLst/>
              <a:cxnLst/>
              <a:rect r="r" b="b" t="t" l="l"/>
              <a:pathLst>
                <a:path h="1730963" w="2006914">
                  <a:moveTo>
                    <a:pt x="30480" y="0"/>
                  </a:moveTo>
                  <a:lnTo>
                    <a:pt x="1976434" y="0"/>
                  </a:lnTo>
                  <a:cubicBezTo>
                    <a:pt x="1993267" y="0"/>
                    <a:pt x="2006914" y="13646"/>
                    <a:pt x="2006914" y="30480"/>
                  </a:cubicBezTo>
                  <a:lnTo>
                    <a:pt x="2006914" y="1700483"/>
                  </a:lnTo>
                  <a:cubicBezTo>
                    <a:pt x="2006914" y="1708567"/>
                    <a:pt x="2003702" y="1716319"/>
                    <a:pt x="1997986" y="1722036"/>
                  </a:cubicBezTo>
                  <a:cubicBezTo>
                    <a:pt x="1992270" y="1727752"/>
                    <a:pt x="1984517" y="1730963"/>
                    <a:pt x="1976434" y="1730963"/>
                  </a:cubicBezTo>
                  <a:lnTo>
                    <a:pt x="30480" y="1730963"/>
                  </a:lnTo>
                  <a:cubicBezTo>
                    <a:pt x="13646" y="1730963"/>
                    <a:pt x="0" y="1717317"/>
                    <a:pt x="0" y="1700483"/>
                  </a:cubicBezTo>
                  <a:lnTo>
                    <a:pt x="0" y="30480"/>
                  </a:lnTo>
                  <a:cubicBezTo>
                    <a:pt x="0" y="13646"/>
                    <a:pt x="13646" y="0"/>
                    <a:pt x="3048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38100"/>
              <a:ext cx="2006914" cy="16928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94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9525000" y="1885950"/>
            <a:ext cx="7620000" cy="6572250"/>
            <a:chOff x="0" y="0"/>
            <a:chExt cx="2006914" cy="173096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006914" cy="1730963"/>
            </a:xfrm>
            <a:custGeom>
              <a:avLst/>
              <a:gdLst/>
              <a:ahLst/>
              <a:cxnLst/>
              <a:rect r="r" b="b" t="t" l="l"/>
              <a:pathLst>
                <a:path h="1730963" w="2006914">
                  <a:moveTo>
                    <a:pt x="30480" y="0"/>
                  </a:moveTo>
                  <a:lnTo>
                    <a:pt x="1976434" y="0"/>
                  </a:lnTo>
                  <a:cubicBezTo>
                    <a:pt x="1993267" y="0"/>
                    <a:pt x="2006914" y="13646"/>
                    <a:pt x="2006914" y="30480"/>
                  </a:cubicBezTo>
                  <a:lnTo>
                    <a:pt x="2006914" y="1700483"/>
                  </a:lnTo>
                  <a:cubicBezTo>
                    <a:pt x="2006914" y="1708567"/>
                    <a:pt x="2003702" y="1716319"/>
                    <a:pt x="1997986" y="1722036"/>
                  </a:cubicBezTo>
                  <a:cubicBezTo>
                    <a:pt x="1992270" y="1727752"/>
                    <a:pt x="1984517" y="1730963"/>
                    <a:pt x="1976434" y="1730963"/>
                  </a:cubicBezTo>
                  <a:lnTo>
                    <a:pt x="30480" y="1730963"/>
                  </a:lnTo>
                  <a:cubicBezTo>
                    <a:pt x="13646" y="1730963"/>
                    <a:pt x="0" y="1717317"/>
                    <a:pt x="0" y="1700483"/>
                  </a:cubicBezTo>
                  <a:lnTo>
                    <a:pt x="0" y="30480"/>
                  </a:lnTo>
                  <a:cubicBezTo>
                    <a:pt x="0" y="13646"/>
                    <a:pt x="13646" y="0"/>
                    <a:pt x="3048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38100"/>
              <a:ext cx="2006914" cy="16928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94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347168" y="2952750"/>
            <a:ext cx="7211663" cy="57329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78"/>
              </a:lnSpc>
            </a:pPr>
            <a:r>
              <a:rPr lang="en-US" sz="3481">
                <a:solidFill>
                  <a:srgbClr val="000001"/>
                </a:solidFill>
                <a:latin typeface="Inter"/>
                <a:ea typeface="Inter"/>
                <a:cs typeface="Inter"/>
                <a:sym typeface="Inter"/>
              </a:rPr>
              <a:t> If the button state has changed, check if the current state is HIGH:</a:t>
            </a:r>
          </a:p>
          <a:p>
            <a:pPr algn="ctr">
              <a:lnSpc>
                <a:spcPts val="4178"/>
              </a:lnSpc>
            </a:pPr>
            <a:r>
              <a:rPr lang="en-US" sz="3481">
                <a:solidFill>
                  <a:srgbClr val="000001"/>
                </a:solidFill>
                <a:latin typeface="Inter"/>
                <a:ea typeface="Inter"/>
                <a:cs typeface="Inter"/>
                <a:sym typeface="Inter"/>
              </a:rPr>
              <a:t>     - If the state is HIGH, increment the CPR count (cprCount).</a:t>
            </a:r>
          </a:p>
          <a:p>
            <a:pPr algn="ctr">
              <a:lnSpc>
                <a:spcPts val="4178"/>
              </a:lnSpc>
            </a:pPr>
            <a:r>
              <a:rPr lang="en-US" sz="3481">
                <a:solidFill>
                  <a:srgbClr val="000001"/>
                </a:solidFill>
                <a:latin typeface="Inter"/>
                <a:ea typeface="Inter"/>
                <a:cs typeface="Inter"/>
                <a:sym typeface="Inter"/>
              </a:rPr>
              <a:t>     - Display the current CPR count on the LCD.</a:t>
            </a:r>
          </a:p>
          <a:p>
            <a:pPr algn="ctr">
              <a:lnSpc>
                <a:spcPts val="4178"/>
              </a:lnSpc>
            </a:pPr>
            <a:r>
              <a:rPr lang="en-US" sz="3481">
                <a:solidFill>
                  <a:srgbClr val="000001"/>
                </a:solidFill>
                <a:latin typeface="Inter"/>
                <a:ea typeface="Inter"/>
                <a:cs typeface="Inter"/>
                <a:sym typeface="Inter"/>
              </a:rPr>
              <a:t>     - If this is the first compression, record the start time (timeBegin).</a:t>
            </a:r>
          </a:p>
          <a:p>
            <a:pPr algn="ctr">
              <a:lnSpc>
                <a:spcPts val="4178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9992880" y="3105292"/>
            <a:ext cx="6684241" cy="68372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67"/>
              </a:lnSpc>
            </a:pPr>
            <a:r>
              <a:rPr lang="en-US" sz="3806">
                <a:solidFill>
                  <a:srgbClr val="000001"/>
                </a:solidFill>
                <a:latin typeface="Inter"/>
                <a:ea typeface="Inter"/>
                <a:cs typeface="Inter"/>
                <a:sym typeface="Inter"/>
              </a:rPr>
              <a:t>If the pressure reading is less than 500, turn on the green LED (pressGood) and turn off the red LED (pressBad).</a:t>
            </a:r>
          </a:p>
          <a:p>
            <a:pPr algn="ctr">
              <a:lnSpc>
                <a:spcPts val="4567"/>
              </a:lnSpc>
            </a:pPr>
            <a:r>
              <a:rPr lang="en-US" sz="3806">
                <a:solidFill>
                  <a:srgbClr val="000001"/>
                </a:solidFill>
                <a:latin typeface="Inter"/>
                <a:ea typeface="Inter"/>
                <a:cs typeface="Inter"/>
                <a:sym typeface="Inter"/>
              </a:rPr>
              <a:t>  If the pressure reading is 500 or more, turn on the red LED (pressBad) and turn off the green LED (pressGood).</a:t>
            </a:r>
          </a:p>
          <a:p>
            <a:pPr algn="ctr">
              <a:lnSpc>
                <a:spcPts val="4567"/>
              </a:lnSpc>
            </a:pPr>
          </a:p>
          <a:p>
            <a:pPr algn="ctr">
              <a:lnSpc>
                <a:spcPts val="4567"/>
              </a:lnSpc>
            </a:pPr>
            <a:r>
              <a:rPr lang="en-US" sz="3806">
                <a:solidFill>
                  <a:srgbClr val="000001"/>
                </a:solidFill>
                <a:latin typeface="Inter"/>
                <a:ea typeface="Inter"/>
                <a:cs typeface="Inter"/>
                <a:sym typeface="Inter"/>
              </a:rPr>
              <a:t>.</a:t>
            </a:r>
          </a:p>
          <a:p>
            <a:pPr algn="ctr">
              <a:lnSpc>
                <a:spcPts val="4567"/>
              </a:lnSpc>
            </a:pPr>
          </a:p>
        </p:txBody>
      </p:sp>
      <p:grpSp>
        <p:nvGrpSpPr>
          <p:cNvPr name="Group 13" id="13"/>
          <p:cNvGrpSpPr/>
          <p:nvPr/>
        </p:nvGrpSpPr>
        <p:grpSpPr>
          <a:xfrm rot="0">
            <a:off x="2744727" y="1028700"/>
            <a:ext cx="4416545" cy="1714500"/>
            <a:chOff x="0" y="0"/>
            <a:chExt cx="1538433" cy="597219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538433" cy="597219"/>
            </a:xfrm>
            <a:custGeom>
              <a:avLst/>
              <a:gdLst/>
              <a:ahLst/>
              <a:cxnLst/>
              <a:rect r="r" b="b" t="t" l="l"/>
              <a:pathLst>
                <a:path h="597219" w="1538433">
                  <a:moveTo>
                    <a:pt x="43823" y="0"/>
                  </a:moveTo>
                  <a:lnTo>
                    <a:pt x="1494609" y="0"/>
                  </a:lnTo>
                  <a:cubicBezTo>
                    <a:pt x="1506232" y="0"/>
                    <a:pt x="1517379" y="4617"/>
                    <a:pt x="1525597" y="12836"/>
                  </a:cubicBezTo>
                  <a:cubicBezTo>
                    <a:pt x="1533816" y="21054"/>
                    <a:pt x="1538433" y="32201"/>
                    <a:pt x="1538433" y="43823"/>
                  </a:cubicBezTo>
                  <a:lnTo>
                    <a:pt x="1538433" y="553395"/>
                  </a:lnTo>
                  <a:cubicBezTo>
                    <a:pt x="1538433" y="565018"/>
                    <a:pt x="1533816" y="576165"/>
                    <a:pt x="1525597" y="584383"/>
                  </a:cubicBezTo>
                  <a:cubicBezTo>
                    <a:pt x="1517379" y="592602"/>
                    <a:pt x="1506232" y="597219"/>
                    <a:pt x="1494609" y="597219"/>
                  </a:cubicBezTo>
                  <a:lnTo>
                    <a:pt x="43823" y="597219"/>
                  </a:lnTo>
                  <a:cubicBezTo>
                    <a:pt x="32201" y="597219"/>
                    <a:pt x="21054" y="592602"/>
                    <a:pt x="12836" y="584383"/>
                  </a:cubicBezTo>
                  <a:cubicBezTo>
                    <a:pt x="4617" y="576165"/>
                    <a:pt x="0" y="565018"/>
                    <a:pt x="0" y="553395"/>
                  </a:cubicBezTo>
                  <a:lnTo>
                    <a:pt x="0" y="43823"/>
                  </a:lnTo>
                  <a:cubicBezTo>
                    <a:pt x="0" y="32201"/>
                    <a:pt x="4617" y="21054"/>
                    <a:pt x="12836" y="12836"/>
                  </a:cubicBezTo>
                  <a:cubicBezTo>
                    <a:pt x="21054" y="4617"/>
                    <a:pt x="32201" y="0"/>
                    <a:pt x="43823" y="0"/>
                  </a:cubicBezTo>
                  <a:close/>
                </a:path>
              </a:pathLst>
            </a:custGeom>
            <a:solidFill>
              <a:srgbClr val="F2C748"/>
            </a:solidFill>
            <a:ln cap="rnd">
              <a:noFill/>
              <a:prstDash val="solid"/>
              <a:round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9525"/>
              <a:ext cx="1538433" cy="587694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3300"/>
                </a:lnSpc>
              </a:pPr>
              <a:r>
                <a:rPr lang="en-US" sz="3000">
                  <a:solidFill>
                    <a:srgbClr val="000001"/>
                  </a:solidFill>
                  <a:latin typeface="ABeeZee Bold"/>
                  <a:ea typeface="ABeeZee Bold"/>
                  <a:cs typeface="ABeeZee Bold"/>
                  <a:sym typeface="ABeeZee Bold"/>
                </a:rPr>
                <a:t>3-Check for Button State Change:</a:t>
              </a:r>
            </a:p>
            <a:p>
              <a:pPr algn="ctr" marL="0" indent="0" lvl="0">
                <a:lnSpc>
                  <a:spcPts val="2310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1446557" y="920038"/>
            <a:ext cx="4416545" cy="1931824"/>
            <a:chOff x="0" y="0"/>
            <a:chExt cx="1538433" cy="67292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538433" cy="672920"/>
            </a:xfrm>
            <a:custGeom>
              <a:avLst/>
              <a:gdLst/>
              <a:ahLst/>
              <a:cxnLst/>
              <a:rect r="r" b="b" t="t" l="l"/>
              <a:pathLst>
                <a:path h="672920" w="1538433">
                  <a:moveTo>
                    <a:pt x="43823" y="0"/>
                  </a:moveTo>
                  <a:lnTo>
                    <a:pt x="1494609" y="0"/>
                  </a:lnTo>
                  <a:cubicBezTo>
                    <a:pt x="1506232" y="0"/>
                    <a:pt x="1517379" y="4617"/>
                    <a:pt x="1525597" y="12836"/>
                  </a:cubicBezTo>
                  <a:cubicBezTo>
                    <a:pt x="1533816" y="21054"/>
                    <a:pt x="1538433" y="32201"/>
                    <a:pt x="1538433" y="43823"/>
                  </a:cubicBezTo>
                  <a:lnTo>
                    <a:pt x="1538433" y="629096"/>
                  </a:lnTo>
                  <a:cubicBezTo>
                    <a:pt x="1538433" y="640719"/>
                    <a:pt x="1533816" y="651866"/>
                    <a:pt x="1525597" y="660084"/>
                  </a:cubicBezTo>
                  <a:cubicBezTo>
                    <a:pt x="1517379" y="668303"/>
                    <a:pt x="1506232" y="672920"/>
                    <a:pt x="1494609" y="672920"/>
                  </a:cubicBezTo>
                  <a:lnTo>
                    <a:pt x="43823" y="672920"/>
                  </a:lnTo>
                  <a:cubicBezTo>
                    <a:pt x="32201" y="672920"/>
                    <a:pt x="21054" y="668303"/>
                    <a:pt x="12836" y="660084"/>
                  </a:cubicBezTo>
                  <a:cubicBezTo>
                    <a:pt x="4617" y="651866"/>
                    <a:pt x="0" y="640719"/>
                    <a:pt x="0" y="629096"/>
                  </a:cubicBezTo>
                  <a:lnTo>
                    <a:pt x="0" y="43823"/>
                  </a:lnTo>
                  <a:cubicBezTo>
                    <a:pt x="0" y="32201"/>
                    <a:pt x="4617" y="21054"/>
                    <a:pt x="12836" y="12836"/>
                  </a:cubicBezTo>
                  <a:cubicBezTo>
                    <a:pt x="21054" y="4617"/>
                    <a:pt x="32201" y="0"/>
                    <a:pt x="43823" y="0"/>
                  </a:cubicBezTo>
                  <a:close/>
                </a:path>
              </a:pathLst>
            </a:custGeom>
            <a:solidFill>
              <a:srgbClr val="F2C748"/>
            </a:solidFill>
            <a:ln cap="rnd">
              <a:noFill/>
              <a:prstDash val="solid"/>
              <a:round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9525"/>
              <a:ext cx="1538433" cy="663395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860"/>
                </a:lnSpc>
              </a:pPr>
              <a:r>
                <a:rPr lang="en-US" sz="2600">
                  <a:solidFill>
                    <a:srgbClr val="000001"/>
                  </a:solidFill>
                  <a:latin typeface="ABeeZee Bold"/>
                  <a:ea typeface="ABeeZee Bold"/>
                  <a:cs typeface="ABeeZee Bold"/>
                  <a:sym typeface="ABeeZee Bold"/>
                </a:rPr>
                <a:t>4-Update LED Status Based on Pressure Reading:</a:t>
              </a:r>
            </a:p>
            <a:p>
              <a:pPr algn="ctr" marL="0" indent="0" lvl="0">
                <a:lnSpc>
                  <a:spcPts val="2860"/>
                </a:lnSpc>
              </a:pPr>
            </a:p>
          </p:txBody>
        </p:sp>
      </p:grpSp>
    </p:spTree>
  </p:cSld>
  <p:clrMapOvr>
    <a:masterClrMapping/>
  </p:clrMapOvr>
  <p:transition spd="med">
    <p:fade/>
  </p:transition>
</p:sld>
</file>

<file path=ppt/slides/slide6.xml><?xml version="1.0" encoding="utf-8"?>
<p:sld xmlns:p="http://schemas.openxmlformats.org/presentationml/2006/main" xmlns:a="http://schemas.openxmlformats.org/drawingml/2006/main">
  <p:cSld>
    <p:bg>
      <p:bgPr>
        <a:solidFill>
          <a:srgbClr val="8BAED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90500" y="5143500"/>
            <a:ext cx="18669000" cy="5334000"/>
            <a:chOff x="0" y="0"/>
            <a:chExt cx="4741333" cy="135466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741333" cy="1354667"/>
            </a:xfrm>
            <a:custGeom>
              <a:avLst/>
              <a:gdLst/>
              <a:ahLst/>
              <a:cxnLst/>
              <a:rect r="r" b="b" t="t" l="l"/>
              <a:pathLst>
                <a:path h="1354667" w="4741333">
                  <a:moveTo>
                    <a:pt x="0" y="0"/>
                  </a:moveTo>
                  <a:lnTo>
                    <a:pt x="4741333" y="0"/>
                  </a:lnTo>
                  <a:lnTo>
                    <a:pt x="4741333" y="1354667"/>
                  </a:lnTo>
                  <a:lnTo>
                    <a:pt x="0" y="1354667"/>
                  </a:lnTo>
                  <a:close/>
                </a:path>
              </a:pathLst>
            </a:custGeom>
            <a:solidFill>
              <a:srgbClr val="C6A33C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38100"/>
              <a:ext cx="4741333" cy="1316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94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3135786" y="2000250"/>
            <a:ext cx="11663285" cy="6719864"/>
            <a:chOff x="0" y="0"/>
            <a:chExt cx="3071812" cy="176984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071812" cy="1769841"/>
            </a:xfrm>
            <a:custGeom>
              <a:avLst/>
              <a:gdLst/>
              <a:ahLst/>
              <a:cxnLst/>
              <a:rect r="r" b="b" t="t" l="l"/>
              <a:pathLst>
                <a:path h="1769841" w="3071812">
                  <a:moveTo>
                    <a:pt x="19914" y="0"/>
                  </a:moveTo>
                  <a:lnTo>
                    <a:pt x="3051898" y="0"/>
                  </a:lnTo>
                  <a:cubicBezTo>
                    <a:pt x="3057179" y="0"/>
                    <a:pt x="3062244" y="2098"/>
                    <a:pt x="3065979" y="5833"/>
                  </a:cubicBezTo>
                  <a:cubicBezTo>
                    <a:pt x="3069714" y="9567"/>
                    <a:pt x="3071812" y="14632"/>
                    <a:pt x="3071812" y="19914"/>
                  </a:cubicBezTo>
                  <a:lnTo>
                    <a:pt x="3071812" y="1749927"/>
                  </a:lnTo>
                  <a:cubicBezTo>
                    <a:pt x="3071812" y="1755209"/>
                    <a:pt x="3069714" y="1760274"/>
                    <a:pt x="3065979" y="1764008"/>
                  </a:cubicBezTo>
                  <a:cubicBezTo>
                    <a:pt x="3062244" y="1767743"/>
                    <a:pt x="3057179" y="1769841"/>
                    <a:pt x="3051898" y="1769841"/>
                  </a:cubicBezTo>
                  <a:lnTo>
                    <a:pt x="19914" y="1769841"/>
                  </a:lnTo>
                  <a:cubicBezTo>
                    <a:pt x="14632" y="1769841"/>
                    <a:pt x="9567" y="1767743"/>
                    <a:pt x="5833" y="1764008"/>
                  </a:cubicBezTo>
                  <a:cubicBezTo>
                    <a:pt x="2098" y="1760274"/>
                    <a:pt x="0" y="1755209"/>
                    <a:pt x="0" y="1749927"/>
                  </a:cubicBezTo>
                  <a:lnTo>
                    <a:pt x="0" y="19914"/>
                  </a:lnTo>
                  <a:cubicBezTo>
                    <a:pt x="0" y="14632"/>
                    <a:pt x="2098" y="9567"/>
                    <a:pt x="5833" y="5833"/>
                  </a:cubicBezTo>
                  <a:cubicBezTo>
                    <a:pt x="9567" y="2098"/>
                    <a:pt x="14632" y="0"/>
                    <a:pt x="1991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38100"/>
              <a:ext cx="3071812" cy="17317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94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556935" y="3296416"/>
            <a:ext cx="11890741" cy="57267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98"/>
              </a:lnSpc>
            </a:pPr>
            <a:r>
              <a:rPr lang="en-US" sz="3832">
                <a:solidFill>
                  <a:srgbClr val="000001"/>
                </a:solidFill>
                <a:latin typeface="Inter"/>
                <a:ea typeface="Inter"/>
                <a:cs typeface="Inter"/>
                <a:sym typeface="Inter"/>
              </a:rPr>
              <a:t> - If the CPR count reaches 30:</a:t>
            </a:r>
          </a:p>
          <a:p>
            <a:pPr algn="ctr">
              <a:lnSpc>
                <a:spcPts val="4598"/>
              </a:lnSpc>
            </a:pPr>
            <a:r>
              <a:rPr lang="en-US" sz="3832">
                <a:solidFill>
                  <a:srgbClr val="000001"/>
                </a:solidFill>
                <a:latin typeface="Inter"/>
                <a:ea typeface="Inter"/>
                <a:cs typeface="Inter"/>
                <a:sym typeface="Inter"/>
              </a:rPr>
              <a:t>     - Reset the CPR count (cprCount) to 0.</a:t>
            </a:r>
          </a:p>
          <a:p>
            <a:pPr algn="ctr">
              <a:lnSpc>
                <a:spcPts val="4598"/>
              </a:lnSpc>
            </a:pPr>
            <a:r>
              <a:rPr lang="en-US" sz="3832">
                <a:solidFill>
                  <a:srgbClr val="000001"/>
                </a:solidFill>
                <a:latin typeface="Inter"/>
                <a:ea typeface="Inter"/>
                <a:cs typeface="Inter"/>
                <a:sym typeface="Inter"/>
              </a:rPr>
              <a:t>     - Record the end time (timeEnd).</a:t>
            </a:r>
          </a:p>
          <a:p>
            <a:pPr algn="ctr">
              <a:lnSpc>
                <a:spcPts val="4598"/>
              </a:lnSpc>
            </a:pPr>
            <a:r>
              <a:rPr lang="en-US" sz="3832">
                <a:solidFill>
                  <a:srgbClr val="000001"/>
                </a:solidFill>
                <a:latin typeface="Inter"/>
                <a:ea typeface="Inter"/>
                <a:cs typeface="Inter"/>
                <a:sym typeface="Inter"/>
              </a:rPr>
              <a:t>     - Calculate the total time for the compressions (totalTime) in seconds.</a:t>
            </a:r>
          </a:p>
          <a:p>
            <a:pPr algn="ctr">
              <a:lnSpc>
                <a:spcPts val="4598"/>
              </a:lnSpc>
            </a:pPr>
            <a:r>
              <a:rPr lang="en-US" sz="3832">
                <a:solidFill>
                  <a:srgbClr val="000001"/>
                </a:solidFill>
                <a:latin typeface="Inter"/>
                <a:ea typeface="Inter"/>
                <a:cs typeface="Inter"/>
                <a:sym typeface="Inter"/>
              </a:rPr>
              <a:t>     - Calculate the compressions per minute (BPM).</a:t>
            </a:r>
          </a:p>
          <a:p>
            <a:pPr algn="ctr">
              <a:lnSpc>
                <a:spcPts val="4598"/>
              </a:lnSpc>
            </a:pPr>
            <a:r>
              <a:rPr lang="en-US" sz="3832">
                <a:solidFill>
                  <a:srgbClr val="000001"/>
                </a:solidFill>
                <a:latin typeface="Inter"/>
                <a:ea typeface="Inter"/>
                <a:cs typeface="Inter"/>
                <a:sym typeface="Inter"/>
              </a:rPr>
              <a:t>     - Display the BPM and total time on the LCD.</a:t>
            </a:r>
          </a:p>
          <a:p>
            <a:pPr algn="ctr">
              <a:lnSpc>
                <a:spcPts val="4598"/>
              </a:lnSpc>
            </a:pPr>
            <a:r>
              <a:rPr lang="en-US" sz="3832">
                <a:solidFill>
                  <a:srgbClr val="000001"/>
                </a:solidFill>
                <a:latin typeface="Inter"/>
                <a:ea typeface="Inter"/>
                <a:cs typeface="Inter"/>
                <a:sym typeface="Inter"/>
              </a:rPr>
              <a:t>     - Increment the cycle count (cprCycle).</a:t>
            </a:r>
          </a:p>
          <a:p>
            <a:pPr algn="ctr">
              <a:lnSpc>
                <a:spcPts val="4598"/>
              </a:lnSpc>
            </a:pPr>
            <a:r>
              <a:rPr lang="en-US" sz="3832">
                <a:solidFill>
                  <a:srgbClr val="000001"/>
                </a:solidFill>
                <a:latin typeface="Inter"/>
                <a:ea typeface="Inter"/>
                <a:cs typeface="Inter"/>
                <a:sym typeface="Inter"/>
              </a:rPr>
              <a:t>     - If the cycle count reaches 5, reset it to 0.</a:t>
            </a:r>
          </a:p>
          <a:p>
            <a:pPr algn="ctr">
              <a:lnSpc>
                <a:spcPts val="4598"/>
              </a:lnSpc>
            </a:pPr>
          </a:p>
        </p:txBody>
      </p:sp>
      <p:grpSp>
        <p:nvGrpSpPr>
          <p:cNvPr name="Group 9" id="9"/>
          <p:cNvGrpSpPr/>
          <p:nvPr/>
        </p:nvGrpSpPr>
        <p:grpSpPr>
          <a:xfrm rot="0">
            <a:off x="6431380" y="1028700"/>
            <a:ext cx="5425239" cy="2070659"/>
            <a:chOff x="0" y="0"/>
            <a:chExt cx="1889795" cy="721281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889795" cy="721281"/>
            </a:xfrm>
            <a:custGeom>
              <a:avLst/>
              <a:gdLst/>
              <a:ahLst/>
              <a:cxnLst/>
              <a:rect r="r" b="b" t="t" l="l"/>
              <a:pathLst>
                <a:path h="721281" w="1889795">
                  <a:moveTo>
                    <a:pt x="35675" y="0"/>
                  </a:moveTo>
                  <a:lnTo>
                    <a:pt x="1854120" y="0"/>
                  </a:lnTo>
                  <a:cubicBezTo>
                    <a:pt x="1873823" y="0"/>
                    <a:pt x="1889795" y="15972"/>
                    <a:pt x="1889795" y="35675"/>
                  </a:cubicBezTo>
                  <a:lnTo>
                    <a:pt x="1889795" y="685605"/>
                  </a:lnTo>
                  <a:cubicBezTo>
                    <a:pt x="1889795" y="705308"/>
                    <a:pt x="1873823" y="721281"/>
                    <a:pt x="1854120" y="721281"/>
                  </a:cubicBezTo>
                  <a:lnTo>
                    <a:pt x="35675" y="721281"/>
                  </a:lnTo>
                  <a:cubicBezTo>
                    <a:pt x="15972" y="721281"/>
                    <a:pt x="0" y="705308"/>
                    <a:pt x="0" y="685605"/>
                  </a:cubicBezTo>
                  <a:lnTo>
                    <a:pt x="0" y="35675"/>
                  </a:lnTo>
                  <a:cubicBezTo>
                    <a:pt x="0" y="15972"/>
                    <a:pt x="15972" y="0"/>
                    <a:pt x="35675" y="0"/>
                  </a:cubicBezTo>
                  <a:close/>
                </a:path>
              </a:pathLst>
            </a:custGeom>
            <a:solidFill>
              <a:srgbClr val="F2C748"/>
            </a:solidFill>
            <a:ln cap="rnd">
              <a:noFill/>
              <a:prstDash val="solid"/>
              <a:round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28575"/>
              <a:ext cx="1889795" cy="692706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4070"/>
                </a:lnSpc>
              </a:pPr>
              <a:r>
                <a:rPr lang="en-US" sz="3700">
                  <a:solidFill>
                    <a:srgbClr val="000001"/>
                  </a:solidFill>
                  <a:latin typeface="ABeeZee Bold"/>
                  <a:ea typeface="ABeeZee Bold"/>
                  <a:cs typeface="ABeeZee Bold"/>
                  <a:sym typeface="ABeeZee Bold"/>
                </a:rPr>
                <a:t>5-Calculate BPM After 30Compressions:</a:t>
              </a:r>
            </a:p>
            <a:p>
              <a:pPr algn="ctr" marL="0" indent="0" lvl="0">
                <a:lnSpc>
                  <a:spcPts val="4070"/>
                </a:lnSpc>
              </a:pPr>
            </a:p>
          </p:txBody>
        </p:sp>
      </p:grpSp>
    </p:spTree>
  </p:cSld>
  <p:clrMapOvr>
    <a:masterClrMapping/>
  </p:clrMapOvr>
  <p:transition spd="med">
    <p:fade/>
  </p:transition>
</p:sld>
</file>

<file path=ppt/slides/slide7.xml><?xml version="1.0" encoding="utf-8"?>
<p:sld xmlns:p="http://schemas.openxmlformats.org/presentationml/2006/main" xmlns:a="http://schemas.openxmlformats.org/drawingml/2006/main">
  <p:cSld>
    <p:bg>
      <p:bgPr>
        <a:solidFill>
          <a:srgbClr val="8BAED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90500" y="5143500"/>
            <a:ext cx="18669000" cy="5334000"/>
            <a:chOff x="0" y="0"/>
            <a:chExt cx="4741333" cy="135466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741333" cy="1354667"/>
            </a:xfrm>
            <a:custGeom>
              <a:avLst/>
              <a:gdLst/>
              <a:ahLst/>
              <a:cxnLst/>
              <a:rect r="r" b="b" t="t" l="l"/>
              <a:pathLst>
                <a:path h="1354667" w="4741333">
                  <a:moveTo>
                    <a:pt x="0" y="0"/>
                  </a:moveTo>
                  <a:lnTo>
                    <a:pt x="4741333" y="0"/>
                  </a:lnTo>
                  <a:lnTo>
                    <a:pt x="4741333" y="1354667"/>
                  </a:lnTo>
                  <a:lnTo>
                    <a:pt x="0" y="1354667"/>
                  </a:lnTo>
                  <a:close/>
                </a:path>
              </a:pathLst>
            </a:custGeom>
            <a:solidFill>
              <a:srgbClr val="C6A33C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38100"/>
              <a:ext cx="4741333" cy="1316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94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143000" y="1857375"/>
            <a:ext cx="7620000" cy="6796330"/>
            <a:chOff x="0" y="0"/>
            <a:chExt cx="2006914" cy="178998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006914" cy="1789980"/>
            </a:xfrm>
            <a:custGeom>
              <a:avLst/>
              <a:gdLst/>
              <a:ahLst/>
              <a:cxnLst/>
              <a:rect r="r" b="b" t="t" l="l"/>
              <a:pathLst>
                <a:path h="1789980" w="2006914">
                  <a:moveTo>
                    <a:pt x="30480" y="0"/>
                  </a:moveTo>
                  <a:lnTo>
                    <a:pt x="1976434" y="0"/>
                  </a:lnTo>
                  <a:cubicBezTo>
                    <a:pt x="1993267" y="0"/>
                    <a:pt x="2006914" y="13646"/>
                    <a:pt x="2006914" y="30480"/>
                  </a:cubicBezTo>
                  <a:lnTo>
                    <a:pt x="2006914" y="1759500"/>
                  </a:lnTo>
                  <a:cubicBezTo>
                    <a:pt x="2006914" y="1767584"/>
                    <a:pt x="2003702" y="1775336"/>
                    <a:pt x="1997986" y="1781053"/>
                  </a:cubicBezTo>
                  <a:cubicBezTo>
                    <a:pt x="1992270" y="1786769"/>
                    <a:pt x="1984517" y="1789980"/>
                    <a:pt x="1976434" y="1789980"/>
                  </a:cubicBezTo>
                  <a:lnTo>
                    <a:pt x="30480" y="1789980"/>
                  </a:lnTo>
                  <a:cubicBezTo>
                    <a:pt x="13646" y="1789980"/>
                    <a:pt x="0" y="1776333"/>
                    <a:pt x="0" y="1759500"/>
                  </a:cubicBezTo>
                  <a:lnTo>
                    <a:pt x="0" y="30480"/>
                  </a:lnTo>
                  <a:cubicBezTo>
                    <a:pt x="0" y="13646"/>
                    <a:pt x="13646" y="0"/>
                    <a:pt x="3048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38100"/>
              <a:ext cx="2006914" cy="17518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94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9639300" y="1885950"/>
            <a:ext cx="7620000" cy="6767755"/>
            <a:chOff x="0" y="0"/>
            <a:chExt cx="2006914" cy="178245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006914" cy="1782454"/>
            </a:xfrm>
            <a:custGeom>
              <a:avLst/>
              <a:gdLst/>
              <a:ahLst/>
              <a:cxnLst/>
              <a:rect r="r" b="b" t="t" l="l"/>
              <a:pathLst>
                <a:path h="1782454" w="2006914">
                  <a:moveTo>
                    <a:pt x="30480" y="0"/>
                  </a:moveTo>
                  <a:lnTo>
                    <a:pt x="1976434" y="0"/>
                  </a:lnTo>
                  <a:cubicBezTo>
                    <a:pt x="1993267" y="0"/>
                    <a:pt x="2006914" y="13646"/>
                    <a:pt x="2006914" y="30480"/>
                  </a:cubicBezTo>
                  <a:lnTo>
                    <a:pt x="2006914" y="1751974"/>
                  </a:lnTo>
                  <a:cubicBezTo>
                    <a:pt x="2006914" y="1760058"/>
                    <a:pt x="2003702" y="1767811"/>
                    <a:pt x="1997986" y="1773527"/>
                  </a:cubicBezTo>
                  <a:cubicBezTo>
                    <a:pt x="1992270" y="1779243"/>
                    <a:pt x="1984517" y="1782454"/>
                    <a:pt x="1976434" y="1782454"/>
                  </a:cubicBezTo>
                  <a:lnTo>
                    <a:pt x="30480" y="1782454"/>
                  </a:lnTo>
                  <a:cubicBezTo>
                    <a:pt x="13646" y="1782454"/>
                    <a:pt x="0" y="1768808"/>
                    <a:pt x="0" y="1751974"/>
                  </a:cubicBezTo>
                  <a:lnTo>
                    <a:pt x="0" y="30480"/>
                  </a:lnTo>
                  <a:cubicBezTo>
                    <a:pt x="0" y="13646"/>
                    <a:pt x="13646" y="0"/>
                    <a:pt x="3048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38100"/>
              <a:ext cx="2006914" cy="17443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94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143000" y="2842337"/>
            <a:ext cx="7620000" cy="66178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14"/>
              </a:lnSpc>
            </a:pPr>
            <a:r>
              <a:rPr lang="en-US" sz="3679">
                <a:solidFill>
                  <a:srgbClr val="000001"/>
                </a:solidFill>
                <a:latin typeface="Inter"/>
                <a:ea typeface="Inter"/>
                <a:cs typeface="Inter"/>
                <a:sym typeface="Inter"/>
              </a:rPr>
              <a:t>- If the CPR count is greater than 5 and less than or equal to 30:</a:t>
            </a:r>
          </a:p>
          <a:p>
            <a:pPr algn="ctr">
              <a:lnSpc>
                <a:spcPts val="4414"/>
              </a:lnSpc>
            </a:pPr>
            <a:r>
              <a:rPr lang="en-US" sz="3679">
                <a:solidFill>
                  <a:srgbClr val="000001"/>
                </a:solidFill>
                <a:latin typeface="Inter"/>
                <a:ea typeface="Inter"/>
                <a:cs typeface="Inter"/>
                <a:sym typeface="Inter"/>
              </a:rPr>
              <a:t>     - Calculate the elapsed time since the start of the compressions (rateTime).</a:t>
            </a:r>
          </a:p>
          <a:p>
            <a:pPr algn="ctr">
              <a:lnSpc>
                <a:spcPts val="4414"/>
              </a:lnSpc>
            </a:pPr>
            <a:r>
              <a:rPr lang="en-US" sz="3679">
                <a:solidFill>
                  <a:srgbClr val="000001"/>
                </a:solidFill>
                <a:latin typeface="Inter"/>
                <a:ea typeface="Inter"/>
                <a:cs typeface="Inter"/>
                <a:sym typeface="Inter"/>
              </a:rPr>
              <a:t>     - Calculate the current rate of compressions (rate).</a:t>
            </a:r>
          </a:p>
          <a:p>
            <a:pPr algn="ctr">
              <a:lnSpc>
                <a:spcPts val="4414"/>
              </a:lnSpc>
            </a:pPr>
            <a:r>
              <a:rPr lang="en-US" sz="3679">
                <a:solidFill>
                  <a:srgbClr val="000001"/>
                </a:solidFill>
                <a:latin typeface="Inter"/>
                <a:ea typeface="Inter"/>
                <a:cs typeface="Inter"/>
                <a:sym typeface="Inter"/>
              </a:rPr>
              <a:t>     - Display "Good" if the rate is between 100 and 120, or "----" if it is outside this range.</a:t>
            </a:r>
          </a:p>
          <a:p>
            <a:pPr algn="ctr">
              <a:lnSpc>
                <a:spcPts val="4414"/>
              </a:lnSpc>
            </a:pPr>
          </a:p>
          <a:p>
            <a:pPr algn="ctr">
              <a:lnSpc>
                <a:spcPts val="4414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10107180" y="3400520"/>
            <a:ext cx="6684241" cy="4057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67"/>
              </a:lnSpc>
            </a:pPr>
            <a:r>
              <a:rPr lang="en-US" sz="3806">
                <a:solidFill>
                  <a:srgbClr val="000001"/>
                </a:solidFill>
                <a:latin typeface="Inter"/>
                <a:ea typeface="Inter"/>
                <a:cs typeface="Inter"/>
                <a:sym typeface="Inter"/>
              </a:rPr>
              <a:t>  - Delay for 25 milliseconds.</a:t>
            </a:r>
          </a:p>
          <a:p>
            <a:pPr algn="ctr">
              <a:lnSpc>
                <a:spcPts val="4687"/>
              </a:lnSpc>
            </a:pPr>
            <a:r>
              <a:rPr lang="en-US" sz="3906">
                <a:solidFill>
                  <a:srgbClr val="000001"/>
                </a:solidFill>
                <a:latin typeface="Inter"/>
                <a:ea typeface="Inter"/>
                <a:cs typeface="Inter"/>
                <a:sym typeface="Inter"/>
              </a:rPr>
              <a:t>   - Update the last button state to be the current state.</a:t>
            </a:r>
          </a:p>
          <a:p>
            <a:pPr algn="ctr">
              <a:lnSpc>
                <a:spcPts val="4567"/>
              </a:lnSpc>
            </a:pPr>
          </a:p>
          <a:p>
            <a:pPr algn="ctr">
              <a:lnSpc>
                <a:spcPts val="4567"/>
              </a:lnSpc>
            </a:pPr>
            <a:r>
              <a:rPr lang="en-US" sz="3806">
                <a:solidFill>
                  <a:srgbClr val="000001"/>
                </a:solidFill>
                <a:latin typeface="Inter"/>
                <a:ea typeface="Inter"/>
                <a:cs typeface="Inter"/>
                <a:sym typeface="Inter"/>
              </a:rPr>
              <a:t>.</a:t>
            </a:r>
          </a:p>
          <a:p>
            <a:pPr algn="ctr">
              <a:lnSpc>
                <a:spcPts val="4567"/>
              </a:lnSpc>
            </a:pPr>
          </a:p>
        </p:txBody>
      </p:sp>
      <p:grpSp>
        <p:nvGrpSpPr>
          <p:cNvPr name="Group 13" id="13"/>
          <p:cNvGrpSpPr/>
          <p:nvPr/>
        </p:nvGrpSpPr>
        <p:grpSpPr>
          <a:xfrm rot="0">
            <a:off x="2744727" y="1028700"/>
            <a:ext cx="4416545" cy="1714500"/>
            <a:chOff x="0" y="0"/>
            <a:chExt cx="1538433" cy="597219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538433" cy="597219"/>
            </a:xfrm>
            <a:custGeom>
              <a:avLst/>
              <a:gdLst/>
              <a:ahLst/>
              <a:cxnLst/>
              <a:rect r="r" b="b" t="t" l="l"/>
              <a:pathLst>
                <a:path h="597219" w="1538433">
                  <a:moveTo>
                    <a:pt x="43823" y="0"/>
                  </a:moveTo>
                  <a:lnTo>
                    <a:pt x="1494609" y="0"/>
                  </a:lnTo>
                  <a:cubicBezTo>
                    <a:pt x="1506232" y="0"/>
                    <a:pt x="1517379" y="4617"/>
                    <a:pt x="1525597" y="12836"/>
                  </a:cubicBezTo>
                  <a:cubicBezTo>
                    <a:pt x="1533816" y="21054"/>
                    <a:pt x="1538433" y="32201"/>
                    <a:pt x="1538433" y="43823"/>
                  </a:cubicBezTo>
                  <a:lnTo>
                    <a:pt x="1538433" y="553395"/>
                  </a:lnTo>
                  <a:cubicBezTo>
                    <a:pt x="1538433" y="565018"/>
                    <a:pt x="1533816" y="576165"/>
                    <a:pt x="1525597" y="584383"/>
                  </a:cubicBezTo>
                  <a:cubicBezTo>
                    <a:pt x="1517379" y="592602"/>
                    <a:pt x="1506232" y="597219"/>
                    <a:pt x="1494609" y="597219"/>
                  </a:cubicBezTo>
                  <a:lnTo>
                    <a:pt x="43823" y="597219"/>
                  </a:lnTo>
                  <a:cubicBezTo>
                    <a:pt x="32201" y="597219"/>
                    <a:pt x="21054" y="592602"/>
                    <a:pt x="12836" y="584383"/>
                  </a:cubicBezTo>
                  <a:cubicBezTo>
                    <a:pt x="4617" y="576165"/>
                    <a:pt x="0" y="565018"/>
                    <a:pt x="0" y="553395"/>
                  </a:cubicBezTo>
                  <a:lnTo>
                    <a:pt x="0" y="43823"/>
                  </a:lnTo>
                  <a:cubicBezTo>
                    <a:pt x="0" y="32201"/>
                    <a:pt x="4617" y="21054"/>
                    <a:pt x="12836" y="12836"/>
                  </a:cubicBezTo>
                  <a:cubicBezTo>
                    <a:pt x="21054" y="4617"/>
                    <a:pt x="32201" y="0"/>
                    <a:pt x="43823" y="0"/>
                  </a:cubicBezTo>
                  <a:close/>
                </a:path>
              </a:pathLst>
            </a:custGeom>
            <a:solidFill>
              <a:srgbClr val="F2C748"/>
            </a:solidFill>
            <a:ln cap="rnd">
              <a:noFill/>
              <a:prstDash val="solid"/>
              <a:round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19050"/>
              <a:ext cx="1538433" cy="578169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3190"/>
                </a:lnSpc>
              </a:pPr>
              <a:r>
                <a:rPr lang="en-US" sz="2900">
                  <a:solidFill>
                    <a:srgbClr val="000001"/>
                  </a:solidFill>
                  <a:latin typeface="ABeeZee Bold"/>
                  <a:ea typeface="ABeeZee Bold"/>
                  <a:cs typeface="ABeeZee Bold"/>
                  <a:sym typeface="ABeeZee Bold"/>
                </a:rPr>
                <a:t>6-Provide Real-Time Feedback on CPR Rate:</a:t>
              </a:r>
            </a:p>
            <a:p>
              <a:pPr algn="ctr" marL="0" indent="0" lvl="0">
                <a:lnSpc>
                  <a:spcPts val="3190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1446557" y="1190663"/>
            <a:ext cx="4416545" cy="1931824"/>
            <a:chOff x="0" y="0"/>
            <a:chExt cx="1538433" cy="67292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538433" cy="672920"/>
            </a:xfrm>
            <a:custGeom>
              <a:avLst/>
              <a:gdLst/>
              <a:ahLst/>
              <a:cxnLst/>
              <a:rect r="r" b="b" t="t" l="l"/>
              <a:pathLst>
                <a:path h="672920" w="1538433">
                  <a:moveTo>
                    <a:pt x="43823" y="0"/>
                  </a:moveTo>
                  <a:lnTo>
                    <a:pt x="1494609" y="0"/>
                  </a:lnTo>
                  <a:cubicBezTo>
                    <a:pt x="1506232" y="0"/>
                    <a:pt x="1517379" y="4617"/>
                    <a:pt x="1525597" y="12836"/>
                  </a:cubicBezTo>
                  <a:cubicBezTo>
                    <a:pt x="1533816" y="21054"/>
                    <a:pt x="1538433" y="32201"/>
                    <a:pt x="1538433" y="43823"/>
                  </a:cubicBezTo>
                  <a:lnTo>
                    <a:pt x="1538433" y="629096"/>
                  </a:lnTo>
                  <a:cubicBezTo>
                    <a:pt x="1538433" y="640719"/>
                    <a:pt x="1533816" y="651866"/>
                    <a:pt x="1525597" y="660084"/>
                  </a:cubicBezTo>
                  <a:cubicBezTo>
                    <a:pt x="1517379" y="668303"/>
                    <a:pt x="1506232" y="672920"/>
                    <a:pt x="1494609" y="672920"/>
                  </a:cubicBezTo>
                  <a:lnTo>
                    <a:pt x="43823" y="672920"/>
                  </a:lnTo>
                  <a:cubicBezTo>
                    <a:pt x="32201" y="672920"/>
                    <a:pt x="21054" y="668303"/>
                    <a:pt x="12836" y="660084"/>
                  </a:cubicBezTo>
                  <a:cubicBezTo>
                    <a:pt x="4617" y="651866"/>
                    <a:pt x="0" y="640719"/>
                    <a:pt x="0" y="629096"/>
                  </a:cubicBezTo>
                  <a:lnTo>
                    <a:pt x="0" y="43823"/>
                  </a:lnTo>
                  <a:cubicBezTo>
                    <a:pt x="0" y="32201"/>
                    <a:pt x="4617" y="21054"/>
                    <a:pt x="12836" y="12836"/>
                  </a:cubicBezTo>
                  <a:cubicBezTo>
                    <a:pt x="21054" y="4617"/>
                    <a:pt x="32201" y="0"/>
                    <a:pt x="43823" y="0"/>
                  </a:cubicBezTo>
                  <a:close/>
                </a:path>
              </a:pathLst>
            </a:custGeom>
            <a:solidFill>
              <a:srgbClr val="F2C748"/>
            </a:solidFill>
            <a:ln cap="rnd">
              <a:noFill/>
              <a:prstDash val="solid"/>
              <a:round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9525"/>
              <a:ext cx="1538433" cy="663395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860"/>
                </a:lnSpc>
              </a:pPr>
              <a:r>
                <a:rPr lang="en-US" sz="2600">
                  <a:solidFill>
                    <a:srgbClr val="000001"/>
                  </a:solidFill>
                  <a:latin typeface="ABeeZee Bold"/>
                  <a:ea typeface="ABeeZee Bold"/>
                  <a:cs typeface="ABeeZee Bold"/>
                  <a:sym typeface="ABeeZee Bold"/>
                </a:rPr>
                <a:t>7-Short Delay for Stability and Update Last Button State:</a:t>
              </a:r>
            </a:p>
            <a:p>
              <a:pPr algn="ctr" marL="0" indent="0" lvl="0">
                <a:lnSpc>
                  <a:spcPts val="2860"/>
                </a:lnSpc>
              </a:pPr>
            </a:p>
          </p:txBody>
        </p:sp>
      </p:grpSp>
    </p:spTree>
  </p:cSld>
  <p:clrMapOvr>
    <a:masterClrMapping/>
  </p:clrMapOvr>
  <p:transition spd="med">
    <p:fade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8BAED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429000" y="762000"/>
            <a:ext cx="11430000" cy="1905000"/>
            <a:chOff x="0" y="0"/>
            <a:chExt cx="3010370" cy="50172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010370" cy="501728"/>
            </a:xfrm>
            <a:custGeom>
              <a:avLst/>
              <a:gdLst/>
              <a:ahLst/>
              <a:cxnLst/>
              <a:rect r="r" b="b" t="t" l="l"/>
              <a:pathLst>
                <a:path h="501728" w="3010370">
                  <a:moveTo>
                    <a:pt x="16933" y="0"/>
                  </a:moveTo>
                  <a:lnTo>
                    <a:pt x="2993437" y="0"/>
                  </a:lnTo>
                  <a:cubicBezTo>
                    <a:pt x="2997928" y="0"/>
                    <a:pt x="3002235" y="1784"/>
                    <a:pt x="3005411" y="4960"/>
                  </a:cubicBezTo>
                  <a:cubicBezTo>
                    <a:pt x="3008586" y="8135"/>
                    <a:pt x="3010370" y="12442"/>
                    <a:pt x="3010370" y="16933"/>
                  </a:cubicBezTo>
                  <a:lnTo>
                    <a:pt x="3010370" y="484795"/>
                  </a:lnTo>
                  <a:cubicBezTo>
                    <a:pt x="3010370" y="489286"/>
                    <a:pt x="3008586" y="493593"/>
                    <a:pt x="3005411" y="496769"/>
                  </a:cubicBezTo>
                  <a:cubicBezTo>
                    <a:pt x="3002235" y="499944"/>
                    <a:pt x="2997928" y="501728"/>
                    <a:pt x="2993437" y="501728"/>
                  </a:cubicBezTo>
                  <a:lnTo>
                    <a:pt x="16933" y="501728"/>
                  </a:lnTo>
                  <a:cubicBezTo>
                    <a:pt x="12442" y="501728"/>
                    <a:pt x="8135" y="499944"/>
                    <a:pt x="4960" y="496769"/>
                  </a:cubicBezTo>
                  <a:cubicBezTo>
                    <a:pt x="1784" y="493593"/>
                    <a:pt x="0" y="489286"/>
                    <a:pt x="0" y="484795"/>
                  </a:cubicBezTo>
                  <a:lnTo>
                    <a:pt x="0" y="16933"/>
                  </a:lnTo>
                  <a:cubicBezTo>
                    <a:pt x="0" y="12442"/>
                    <a:pt x="1784" y="8135"/>
                    <a:pt x="4960" y="4960"/>
                  </a:cubicBezTo>
                  <a:cubicBezTo>
                    <a:pt x="8135" y="1784"/>
                    <a:pt x="12442" y="0"/>
                    <a:pt x="16933" y="0"/>
                  </a:cubicBezTo>
                  <a:close/>
                </a:path>
              </a:pathLst>
            </a:custGeom>
            <a:solidFill>
              <a:srgbClr val="F2C748"/>
            </a:solidFill>
            <a:ln cap="rnd">
              <a:noFill/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66675"/>
              <a:ext cx="3010370" cy="435053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 marL="0" indent="0" lvl="0">
                <a:lnSpc>
                  <a:spcPts val="8579"/>
                </a:lnSpc>
              </a:pPr>
              <a:r>
                <a:rPr lang="en-US" sz="7799">
                  <a:solidFill>
                    <a:srgbClr val="000001"/>
                  </a:solidFill>
                  <a:latin typeface="ABeeZee Bold"/>
                  <a:ea typeface="ABeeZee Bold"/>
                  <a:cs typeface="ABeeZee Bold"/>
                  <a:sym typeface="ABeeZee Bold"/>
                </a:rPr>
                <a:t>Writing instructions 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3429000" y="3048005"/>
            <a:ext cx="11430000" cy="6476995"/>
            <a:chOff x="0" y="0"/>
            <a:chExt cx="3010370" cy="170587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010370" cy="1705875"/>
            </a:xfrm>
            <a:custGeom>
              <a:avLst/>
              <a:gdLst/>
              <a:ahLst/>
              <a:cxnLst/>
              <a:rect r="r" b="b" t="t" l="l"/>
              <a:pathLst>
                <a:path h="1705875" w="3010370">
                  <a:moveTo>
                    <a:pt x="16933" y="0"/>
                  </a:moveTo>
                  <a:lnTo>
                    <a:pt x="2993437" y="0"/>
                  </a:lnTo>
                  <a:cubicBezTo>
                    <a:pt x="2997928" y="0"/>
                    <a:pt x="3002235" y="1784"/>
                    <a:pt x="3005411" y="4960"/>
                  </a:cubicBezTo>
                  <a:cubicBezTo>
                    <a:pt x="3008586" y="8135"/>
                    <a:pt x="3010370" y="12442"/>
                    <a:pt x="3010370" y="16933"/>
                  </a:cubicBezTo>
                  <a:lnTo>
                    <a:pt x="3010370" y="1688942"/>
                  </a:lnTo>
                  <a:cubicBezTo>
                    <a:pt x="3010370" y="1693433"/>
                    <a:pt x="3008586" y="1697740"/>
                    <a:pt x="3005411" y="1700916"/>
                  </a:cubicBezTo>
                  <a:cubicBezTo>
                    <a:pt x="3002235" y="1704091"/>
                    <a:pt x="2997928" y="1705875"/>
                    <a:pt x="2993437" y="1705875"/>
                  </a:cubicBezTo>
                  <a:lnTo>
                    <a:pt x="16933" y="1705875"/>
                  </a:lnTo>
                  <a:cubicBezTo>
                    <a:pt x="12442" y="1705875"/>
                    <a:pt x="8135" y="1704091"/>
                    <a:pt x="4960" y="1700916"/>
                  </a:cubicBezTo>
                  <a:cubicBezTo>
                    <a:pt x="1784" y="1697740"/>
                    <a:pt x="0" y="1693433"/>
                    <a:pt x="0" y="1688942"/>
                  </a:cubicBezTo>
                  <a:lnTo>
                    <a:pt x="0" y="16933"/>
                  </a:lnTo>
                  <a:cubicBezTo>
                    <a:pt x="0" y="12442"/>
                    <a:pt x="1784" y="8135"/>
                    <a:pt x="4960" y="4960"/>
                  </a:cubicBezTo>
                  <a:cubicBezTo>
                    <a:pt x="8135" y="1784"/>
                    <a:pt x="12442" y="0"/>
                    <a:pt x="16933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3010370" cy="1743975"/>
            </a:xfrm>
            <a:prstGeom prst="rect">
              <a:avLst/>
            </a:prstGeom>
          </p:spPr>
          <p:txBody>
            <a:bodyPr anchor="ctr" rtlCol="false" tIns="101600" lIns="101600" bIns="101600" rIns="101600"/>
            <a:lstStyle/>
            <a:p>
              <a:pPr algn="ctr" marL="0" indent="0" lvl="0">
                <a:lnSpc>
                  <a:spcPts val="519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-2118277">
            <a:off x="13233629" y="3563344"/>
            <a:ext cx="3250743" cy="4610982"/>
          </a:xfrm>
          <a:custGeom>
            <a:avLst/>
            <a:gdLst/>
            <a:ahLst/>
            <a:cxnLst/>
            <a:rect r="r" b="b" t="t" l="l"/>
            <a:pathLst>
              <a:path h="4610982" w="3250743">
                <a:moveTo>
                  <a:pt x="0" y="0"/>
                </a:moveTo>
                <a:lnTo>
                  <a:pt x="3250742" y="0"/>
                </a:lnTo>
                <a:lnTo>
                  <a:pt x="3250742" y="4610983"/>
                </a:lnTo>
                <a:lnTo>
                  <a:pt x="0" y="461098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2210034">
            <a:off x="161785" y="3493492"/>
            <a:ext cx="5629820" cy="992256"/>
          </a:xfrm>
          <a:custGeom>
            <a:avLst/>
            <a:gdLst/>
            <a:ahLst/>
            <a:cxnLst/>
            <a:rect r="r" b="b" t="t" l="l"/>
            <a:pathLst>
              <a:path h="992256" w="5629820">
                <a:moveTo>
                  <a:pt x="0" y="0"/>
                </a:moveTo>
                <a:lnTo>
                  <a:pt x="5629820" y="0"/>
                </a:lnTo>
                <a:lnTo>
                  <a:pt x="5629820" y="992256"/>
                </a:lnTo>
                <a:lnTo>
                  <a:pt x="0" y="9922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8687491">
            <a:off x="13758590" y="9120021"/>
            <a:ext cx="5629820" cy="992256"/>
          </a:xfrm>
          <a:custGeom>
            <a:avLst/>
            <a:gdLst/>
            <a:ahLst/>
            <a:cxnLst/>
            <a:rect r="r" b="b" t="t" l="l"/>
            <a:pathLst>
              <a:path h="992256" w="5629820">
                <a:moveTo>
                  <a:pt x="0" y="0"/>
                </a:moveTo>
                <a:lnTo>
                  <a:pt x="5629820" y="0"/>
                </a:lnTo>
                <a:lnTo>
                  <a:pt x="5629820" y="992256"/>
                </a:lnTo>
                <a:lnTo>
                  <a:pt x="0" y="9922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6476688" y="6260731"/>
            <a:ext cx="257487" cy="342900"/>
          </a:xfrm>
          <a:custGeom>
            <a:avLst/>
            <a:gdLst/>
            <a:ahLst/>
            <a:cxnLst/>
            <a:rect r="r" b="b" t="t" l="l"/>
            <a:pathLst>
              <a:path h="342900" w="257487">
                <a:moveTo>
                  <a:pt x="0" y="0"/>
                </a:moveTo>
                <a:lnTo>
                  <a:pt x="257487" y="0"/>
                </a:lnTo>
                <a:lnTo>
                  <a:pt x="257487" y="342900"/>
                </a:lnTo>
                <a:lnTo>
                  <a:pt x="0" y="3429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3821530" y="5057775"/>
            <a:ext cx="10165977" cy="34776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95"/>
              </a:lnSpc>
            </a:pPr>
            <a:r>
              <a:rPr lang="en-US" sz="4282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Arduino Board:</a:t>
            </a:r>
          </a:p>
          <a:p>
            <a:pPr algn="ctr">
              <a:lnSpc>
                <a:spcPts val="5435"/>
              </a:lnSpc>
            </a:pPr>
            <a:r>
              <a:rPr lang="en-US" sz="3882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- The Arduino is connected to other components on a breadboard.</a:t>
            </a:r>
          </a:p>
          <a:p>
            <a:pPr algn="ctr">
              <a:lnSpc>
                <a:spcPts val="5435"/>
              </a:lnSpc>
            </a:pPr>
          </a:p>
          <a:p>
            <a:pPr algn="ctr">
              <a:lnSpc>
                <a:spcPts val="5435"/>
              </a:lnSpc>
            </a:pPr>
          </a:p>
        </p:txBody>
      </p:sp>
      <p:sp>
        <p:nvSpPr>
          <p:cNvPr name="Freeform 13" id="13"/>
          <p:cNvSpPr/>
          <p:nvPr/>
        </p:nvSpPr>
        <p:spPr>
          <a:xfrm flipH="false" flipV="false" rot="1562796">
            <a:off x="2376950" y="7156079"/>
            <a:ext cx="2104099" cy="2862554"/>
          </a:xfrm>
          <a:custGeom>
            <a:avLst/>
            <a:gdLst/>
            <a:ahLst/>
            <a:cxnLst/>
            <a:rect r="r" b="b" t="t" l="l"/>
            <a:pathLst>
              <a:path h="2862554" w="2104099">
                <a:moveTo>
                  <a:pt x="0" y="0"/>
                </a:moveTo>
                <a:lnTo>
                  <a:pt x="2104100" y="0"/>
                </a:lnTo>
                <a:lnTo>
                  <a:pt x="2104100" y="2862554"/>
                </a:lnTo>
                <a:lnTo>
                  <a:pt x="0" y="286255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  <p:transition spd="med">
    <p:fade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8BAED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429000" y="762000"/>
            <a:ext cx="11430000" cy="1905000"/>
            <a:chOff x="0" y="0"/>
            <a:chExt cx="3010370" cy="50172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010370" cy="501728"/>
            </a:xfrm>
            <a:custGeom>
              <a:avLst/>
              <a:gdLst/>
              <a:ahLst/>
              <a:cxnLst/>
              <a:rect r="r" b="b" t="t" l="l"/>
              <a:pathLst>
                <a:path h="501728" w="3010370">
                  <a:moveTo>
                    <a:pt x="16933" y="0"/>
                  </a:moveTo>
                  <a:lnTo>
                    <a:pt x="2993437" y="0"/>
                  </a:lnTo>
                  <a:cubicBezTo>
                    <a:pt x="2997928" y="0"/>
                    <a:pt x="3002235" y="1784"/>
                    <a:pt x="3005411" y="4960"/>
                  </a:cubicBezTo>
                  <a:cubicBezTo>
                    <a:pt x="3008586" y="8135"/>
                    <a:pt x="3010370" y="12442"/>
                    <a:pt x="3010370" y="16933"/>
                  </a:cubicBezTo>
                  <a:lnTo>
                    <a:pt x="3010370" y="484795"/>
                  </a:lnTo>
                  <a:cubicBezTo>
                    <a:pt x="3010370" y="489286"/>
                    <a:pt x="3008586" y="493593"/>
                    <a:pt x="3005411" y="496769"/>
                  </a:cubicBezTo>
                  <a:cubicBezTo>
                    <a:pt x="3002235" y="499944"/>
                    <a:pt x="2997928" y="501728"/>
                    <a:pt x="2993437" y="501728"/>
                  </a:cubicBezTo>
                  <a:lnTo>
                    <a:pt x="16933" y="501728"/>
                  </a:lnTo>
                  <a:cubicBezTo>
                    <a:pt x="12442" y="501728"/>
                    <a:pt x="8135" y="499944"/>
                    <a:pt x="4960" y="496769"/>
                  </a:cubicBezTo>
                  <a:cubicBezTo>
                    <a:pt x="1784" y="493593"/>
                    <a:pt x="0" y="489286"/>
                    <a:pt x="0" y="484795"/>
                  </a:cubicBezTo>
                  <a:lnTo>
                    <a:pt x="0" y="16933"/>
                  </a:lnTo>
                  <a:cubicBezTo>
                    <a:pt x="0" y="12442"/>
                    <a:pt x="1784" y="8135"/>
                    <a:pt x="4960" y="4960"/>
                  </a:cubicBezTo>
                  <a:cubicBezTo>
                    <a:pt x="8135" y="1784"/>
                    <a:pt x="12442" y="0"/>
                    <a:pt x="16933" y="0"/>
                  </a:cubicBezTo>
                  <a:close/>
                </a:path>
              </a:pathLst>
            </a:custGeom>
            <a:solidFill>
              <a:srgbClr val="F2C748"/>
            </a:solidFill>
            <a:ln cap="rnd">
              <a:noFill/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66675"/>
              <a:ext cx="3010370" cy="435053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 marL="0" indent="0" lvl="0">
                <a:lnSpc>
                  <a:spcPts val="8579"/>
                </a:lnSpc>
              </a:pPr>
              <a:r>
                <a:rPr lang="en-US" sz="7799">
                  <a:solidFill>
                    <a:srgbClr val="000001"/>
                  </a:solidFill>
                  <a:latin typeface="ABeeZee Bold"/>
                  <a:ea typeface="ABeeZee Bold"/>
                  <a:cs typeface="ABeeZee Bold"/>
                  <a:sym typeface="ABeeZee Bold"/>
                </a:rPr>
                <a:t>Writing instructions 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3429000" y="3048005"/>
            <a:ext cx="11430000" cy="6476995"/>
            <a:chOff x="0" y="0"/>
            <a:chExt cx="3010370" cy="170587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010370" cy="1705875"/>
            </a:xfrm>
            <a:custGeom>
              <a:avLst/>
              <a:gdLst/>
              <a:ahLst/>
              <a:cxnLst/>
              <a:rect r="r" b="b" t="t" l="l"/>
              <a:pathLst>
                <a:path h="1705875" w="3010370">
                  <a:moveTo>
                    <a:pt x="16933" y="0"/>
                  </a:moveTo>
                  <a:lnTo>
                    <a:pt x="2993437" y="0"/>
                  </a:lnTo>
                  <a:cubicBezTo>
                    <a:pt x="2997928" y="0"/>
                    <a:pt x="3002235" y="1784"/>
                    <a:pt x="3005411" y="4960"/>
                  </a:cubicBezTo>
                  <a:cubicBezTo>
                    <a:pt x="3008586" y="8135"/>
                    <a:pt x="3010370" y="12442"/>
                    <a:pt x="3010370" y="16933"/>
                  </a:cubicBezTo>
                  <a:lnTo>
                    <a:pt x="3010370" y="1688942"/>
                  </a:lnTo>
                  <a:cubicBezTo>
                    <a:pt x="3010370" y="1693433"/>
                    <a:pt x="3008586" y="1697740"/>
                    <a:pt x="3005411" y="1700916"/>
                  </a:cubicBezTo>
                  <a:cubicBezTo>
                    <a:pt x="3002235" y="1704091"/>
                    <a:pt x="2997928" y="1705875"/>
                    <a:pt x="2993437" y="1705875"/>
                  </a:cubicBezTo>
                  <a:lnTo>
                    <a:pt x="16933" y="1705875"/>
                  </a:lnTo>
                  <a:cubicBezTo>
                    <a:pt x="12442" y="1705875"/>
                    <a:pt x="8135" y="1704091"/>
                    <a:pt x="4960" y="1700916"/>
                  </a:cubicBezTo>
                  <a:cubicBezTo>
                    <a:pt x="1784" y="1697740"/>
                    <a:pt x="0" y="1693433"/>
                    <a:pt x="0" y="1688942"/>
                  </a:cubicBezTo>
                  <a:lnTo>
                    <a:pt x="0" y="16933"/>
                  </a:lnTo>
                  <a:cubicBezTo>
                    <a:pt x="0" y="12442"/>
                    <a:pt x="1784" y="8135"/>
                    <a:pt x="4960" y="4960"/>
                  </a:cubicBezTo>
                  <a:cubicBezTo>
                    <a:pt x="8135" y="1784"/>
                    <a:pt x="12442" y="0"/>
                    <a:pt x="16933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3010370" cy="1743975"/>
            </a:xfrm>
            <a:prstGeom prst="rect">
              <a:avLst/>
            </a:prstGeom>
          </p:spPr>
          <p:txBody>
            <a:bodyPr anchor="ctr" rtlCol="false" tIns="101600" lIns="101600" bIns="101600" rIns="101600"/>
            <a:lstStyle/>
            <a:p>
              <a:pPr algn="ctr" marL="0" indent="0" lvl="0">
                <a:lnSpc>
                  <a:spcPts val="519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-2118277">
            <a:off x="13233629" y="3563344"/>
            <a:ext cx="3250743" cy="4610982"/>
          </a:xfrm>
          <a:custGeom>
            <a:avLst/>
            <a:gdLst/>
            <a:ahLst/>
            <a:cxnLst/>
            <a:rect r="r" b="b" t="t" l="l"/>
            <a:pathLst>
              <a:path h="4610982" w="3250743">
                <a:moveTo>
                  <a:pt x="0" y="0"/>
                </a:moveTo>
                <a:lnTo>
                  <a:pt x="3250742" y="0"/>
                </a:lnTo>
                <a:lnTo>
                  <a:pt x="3250742" y="4610983"/>
                </a:lnTo>
                <a:lnTo>
                  <a:pt x="0" y="461098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2210034">
            <a:off x="161785" y="3493492"/>
            <a:ext cx="5629820" cy="992256"/>
          </a:xfrm>
          <a:custGeom>
            <a:avLst/>
            <a:gdLst/>
            <a:ahLst/>
            <a:cxnLst/>
            <a:rect r="r" b="b" t="t" l="l"/>
            <a:pathLst>
              <a:path h="992256" w="5629820">
                <a:moveTo>
                  <a:pt x="0" y="0"/>
                </a:moveTo>
                <a:lnTo>
                  <a:pt x="5629820" y="0"/>
                </a:lnTo>
                <a:lnTo>
                  <a:pt x="5629820" y="992256"/>
                </a:lnTo>
                <a:lnTo>
                  <a:pt x="0" y="9922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8687491">
            <a:off x="13758590" y="9120021"/>
            <a:ext cx="5629820" cy="992256"/>
          </a:xfrm>
          <a:custGeom>
            <a:avLst/>
            <a:gdLst/>
            <a:ahLst/>
            <a:cxnLst/>
            <a:rect r="r" b="b" t="t" l="l"/>
            <a:pathLst>
              <a:path h="992256" w="5629820">
                <a:moveTo>
                  <a:pt x="0" y="0"/>
                </a:moveTo>
                <a:lnTo>
                  <a:pt x="5629820" y="0"/>
                </a:lnTo>
                <a:lnTo>
                  <a:pt x="5629820" y="992256"/>
                </a:lnTo>
                <a:lnTo>
                  <a:pt x="0" y="9922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6476688" y="6260731"/>
            <a:ext cx="257487" cy="342900"/>
          </a:xfrm>
          <a:custGeom>
            <a:avLst/>
            <a:gdLst/>
            <a:ahLst/>
            <a:cxnLst/>
            <a:rect r="r" b="b" t="t" l="l"/>
            <a:pathLst>
              <a:path h="342900" w="257487">
                <a:moveTo>
                  <a:pt x="0" y="0"/>
                </a:moveTo>
                <a:lnTo>
                  <a:pt x="257487" y="0"/>
                </a:lnTo>
                <a:lnTo>
                  <a:pt x="257487" y="342900"/>
                </a:lnTo>
                <a:lnTo>
                  <a:pt x="0" y="3429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3870105" y="3425546"/>
            <a:ext cx="10117401" cy="75467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34"/>
              </a:lnSpc>
            </a:pPr>
            <a:r>
              <a:rPr lang="en-US" sz="4024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LCD Screen:</a:t>
            </a:r>
          </a:p>
          <a:p>
            <a:pPr algn="ctr">
              <a:lnSpc>
                <a:spcPts val="4538"/>
              </a:lnSpc>
            </a:pPr>
            <a:r>
              <a:rPr lang="en-US" sz="324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- VSS: Connected to ground (GND) on the Arduino.</a:t>
            </a:r>
          </a:p>
          <a:p>
            <a:pPr algn="ctr">
              <a:lnSpc>
                <a:spcPts val="4538"/>
              </a:lnSpc>
            </a:pPr>
            <a:r>
              <a:rPr lang="en-US" sz="324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- VDD: Connected to 5V on the Arduino.</a:t>
            </a:r>
          </a:p>
          <a:p>
            <a:pPr algn="ctr">
              <a:lnSpc>
                <a:spcPts val="4538"/>
              </a:lnSpc>
            </a:pPr>
            <a:r>
              <a:rPr lang="en-US" sz="324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- V0: Connected to a potentiometer for contrast adjustment.</a:t>
            </a:r>
          </a:p>
          <a:p>
            <a:pPr algn="ctr">
              <a:lnSpc>
                <a:spcPts val="4538"/>
              </a:lnSpc>
            </a:pPr>
            <a:r>
              <a:rPr lang="en-US" sz="324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- RS: Connected to pin 12 on the Arduino.</a:t>
            </a:r>
          </a:p>
          <a:p>
            <a:pPr algn="ctr">
              <a:lnSpc>
                <a:spcPts val="4538"/>
              </a:lnSpc>
            </a:pPr>
            <a:r>
              <a:rPr lang="en-US" sz="324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- RW: Connected to ground (GND).</a:t>
            </a:r>
          </a:p>
          <a:p>
            <a:pPr algn="ctr">
              <a:lnSpc>
                <a:spcPts val="4538"/>
              </a:lnSpc>
            </a:pPr>
            <a:r>
              <a:rPr lang="en-US" sz="324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- E: Connected to pin 11 on the Arduino.</a:t>
            </a:r>
          </a:p>
          <a:p>
            <a:pPr algn="ctr">
              <a:lnSpc>
                <a:spcPts val="4538"/>
              </a:lnSpc>
            </a:pPr>
            <a:r>
              <a:rPr lang="en-US" sz="324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- D4-D7: Connected to pins 5, 4, 3, 2 on the Arduino, respectively.</a:t>
            </a:r>
          </a:p>
          <a:p>
            <a:pPr algn="ctr">
              <a:lnSpc>
                <a:spcPts val="4538"/>
              </a:lnSpc>
            </a:pPr>
          </a:p>
          <a:p>
            <a:pPr algn="ctr">
              <a:lnSpc>
                <a:spcPts val="4538"/>
              </a:lnSpc>
            </a:pPr>
          </a:p>
          <a:p>
            <a:pPr algn="ctr">
              <a:lnSpc>
                <a:spcPts val="4538"/>
              </a:lnSpc>
            </a:pPr>
          </a:p>
        </p:txBody>
      </p:sp>
      <p:sp>
        <p:nvSpPr>
          <p:cNvPr name="Freeform 13" id="13"/>
          <p:cNvSpPr/>
          <p:nvPr/>
        </p:nvSpPr>
        <p:spPr>
          <a:xfrm flipH="false" flipV="false" rot="1562796">
            <a:off x="2376950" y="7156079"/>
            <a:ext cx="2104099" cy="2862554"/>
          </a:xfrm>
          <a:custGeom>
            <a:avLst/>
            <a:gdLst/>
            <a:ahLst/>
            <a:cxnLst/>
            <a:rect r="r" b="b" t="t" l="l"/>
            <a:pathLst>
              <a:path h="2862554" w="2104099">
                <a:moveTo>
                  <a:pt x="0" y="0"/>
                </a:moveTo>
                <a:lnTo>
                  <a:pt x="2104100" y="0"/>
                </a:lnTo>
                <a:lnTo>
                  <a:pt x="2104100" y="2862554"/>
                </a:lnTo>
                <a:lnTo>
                  <a:pt x="0" y="286255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  <p:transition spd="med"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DAGLx9R7Jik</dc:identifier>
  <dcterms:modified xsi:type="dcterms:W3CDTF">2011-08-01T06:04:30Z</dcterms:modified>
  <cp:revision>1</cp:revision>
  <dc:title>forsa ppt</dc:title>
</cp:coreProperties>
</file>